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9"/>
  </p:notesMasterIdLst>
  <p:handoutMasterIdLst>
    <p:handoutMasterId r:id="rId30"/>
  </p:handoutMasterIdLst>
  <p:sldIdLst>
    <p:sldId id="256" r:id="rId2"/>
    <p:sldId id="257" r:id="rId3"/>
    <p:sldId id="276" r:id="rId4"/>
    <p:sldId id="277" r:id="rId5"/>
    <p:sldId id="278" r:id="rId6"/>
    <p:sldId id="279" r:id="rId7"/>
    <p:sldId id="280" r:id="rId8"/>
    <p:sldId id="281" r:id="rId9"/>
    <p:sldId id="282" r:id="rId10"/>
    <p:sldId id="258" r:id="rId11"/>
    <p:sldId id="259" r:id="rId12"/>
    <p:sldId id="261" r:id="rId13"/>
    <p:sldId id="269" r:id="rId14"/>
    <p:sldId id="270" r:id="rId15"/>
    <p:sldId id="271" r:id="rId16"/>
    <p:sldId id="272" r:id="rId17"/>
    <p:sldId id="260" r:id="rId18"/>
    <p:sldId id="262" r:id="rId19"/>
    <p:sldId id="273" r:id="rId20"/>
    <p:sldId id="274" r:id="rId21"/>
    <p:sldId id="275" r:id="rId22"/>
    <p:sldId id="263" r:id="rId23"/>
    <p:sldId id="264" r:id="rId24"/>
    <p:sldId id="265" r:id="rId25"/>
    <p:sldId id="266" r:id="rId26"/>
    <p:sldId id="267" r:id="rId27"/>
    <p:sldId id="268" r:id="rId28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8B8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 snapToGrid="0">
      <p:cViewPr varScale="1">
        <p:scale>
          <a:sx n="121" d="100"/>
          <a:sy n="121" d="100"/>
        </p:scale>
        <p:origin x="5928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99A15137-4267-413C-CBEB-544582D9589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de-DE"/>
              <a:t>Christopher Berg, Sebastian Richter, Aaron Zielstorff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7DD2821-8D88-FB3A-DF23-83E51047501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31546B-BE67-4E64-AB88-9843AB4C5391}" type="datetimeFigureOut">
              <a:rPr lang="de-DE" smtClean="0"/>
              <a:t>09.02.2023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273D989-A28A-1E00-E4BB-96C38B56618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99922F8-5769-A5CB-BDA5-2A94BC800CA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4BA4D9-ED0D-4C6E-85FD-B5FE508F986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25669401"/>
      </p:ext>
    </p:extLst>
  </p:cSld>
  <p:clrMap bg1="lt1" tx1="dk1" bg2="lt2" tx2="dk2" accent1="accent1" accent2="accent2" accent3="accent3" accent4="accent4" accent5="accent5" accent6="accent6" hlink="hlink" folHlink="folHlink"/>
  <p:hf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de-DE"/>
              <a:t>Christopher Berg, Sebastian Richter, Aaron Zielstorff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5DB60A-B96C-4DCE-A76C-78E29B38FC5A}" type="datetimeFigureOut">
              <a:rPr lang="de-DE" smtClean="0"/>
              <a:t>09.02.2023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9BF79E-C58C-4BD5-B69B-2629A464024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21607491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E20383-AC72-039E-B68A-C28BA91B54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7E5E9BFF-663D-DC6C-C67E-1043FBC3AC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A27B064-B0BD-46F7-24FF-5E119AFF30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4CB1F-8CBE-4FB8-AC8E-DAB7EF90912C}" type="datetime1">
              <a:rPr lang="de-DE" smtClean="0"/>
              <a:t>09.02.2023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7070DA4-D64B-BB5F-A957-3606392979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8E9ED4B-49ED-D4B3-D497-479087DB7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889EA-503F-4929-A5CC-3CD446A1F7B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510447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30A66C9-92BA-D99C-02B9-B0A074F312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ECE46883-3BF2-E2A2-AFB3-46A4C0ED24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40EF231-869D-5B21-1D0B-82625E6455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E92666-8E9D-44CF-89EE-BB5927511FA5}" type="datetime1">
              <a:rPr lang="de-DE" smtClean="0"/>
              <a:t>09.02.2023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8ED2539-E6D2-27F6-64D0-D9033762FE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20F581D-1742-FA27-9EEE-0808C88F8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889EA-503F-4929-A5CC-3CD446A1F7B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742689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F06BFC69-2E83-A056-566E-70E4A68A550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44ECF460-014F-3DAA-0D83-EA67DEE0AA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C5FFDDD-A557-1781-AE8C-0514673831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8177A6-336D-4697-9BDA-7E2969CBE582}" type="datetime1">
              <a:rPr lang="de-DE" smtClean="0"/>
              <a:t>09.02.2023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EB0DCB8-16C5-02E5-FABD-8A175A09A9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8097186-1CA7-2664-8AF4-1C0EE768DE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889EA-503F-4929-A5CC-3CD446A1F7B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20544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978EFF-6469-B7B1-5003-713CF237A0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A55CB38-DB76-E600-918A-3A6B6B8D9E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C2BED09-D871-AC97-703A-112DAEF17F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E04AC-967A-472A-A0E2-D9BEB2471480}" type="datetime1">
              <a:rPr lang="de-DE" smtClean="0"/>
              <a:t>09.02.2023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3D765E9-CCA5-27ED-684B-19BBA17170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59B7BA8-57D3-9B65-3D4C-3B791048B3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889EA-503F-4929-A5CC-3CD446A1F7B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189916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A53FF12-F760-078B-476A-058FD4CD2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3D85814-0052-069F-7EA2-8B862FF05A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419B691-A0EE-99A5-09A1-C74703B28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A05069-F854-43A1-AECF-881ABE194A6D}" type="datetime1">
              <a:rPr lang="de-DE" smtClean="0"/>
              <a:t>09.02.2023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C2EBE15-FF2E-2E6C-FF54-3EA0813446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3DA9EF5-81C2-A040-C660-F4AB9D737F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889EA-503F-4929-A5CC-3CD446A1F7B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571142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22F2AC3-B921-028E-68B1-CE58C87506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6BB42CF-1071-B561-7A7F-1E4394480BF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6371BD7-4E33-2979-07EC-BAF1537E9E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3CE9BC8-51A6-D5D4-07C0-2AA460F69B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65D66-C444-4504-9D9B-46DC73AE42A4}" type="datetime1">
              <a:rPr lang="de-DE" smtClean="0"/>
              <a:t>09.02.2023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338493C-3CC3-EF85-2372-BDEE816337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E1DC194-9689-6837-3C15-0DD2266BFE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889EA-503F-4929-A5CC-3CD446A1F7B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381630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DDFE230-3B57-8245-AF2B-2C8D16CA67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476890E-E75D-EE5F-CA97-E5206FCA88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D8DB9376-6837-5C52-2FD7-FEC7A7D35A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3EC1849-0B25-3218-F213-B3DB122977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7B7294F6-FBA8-7A6A-D28E-F480B3911D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640908C7-03FD-BD9C-5696-C5106B05C2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2879E8-2805-43A3-9EA7-17745750CB86}" type="datetime1">
              <a:rPr lang="de-DE" smtClean="0"/>
              <a:t>09.02.2023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FCC49773-3DD0-4045-E7FC-6460112FC4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E590D847-CD70-A268-C501-A8D3A667A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889EA-503F-4929-A5CC-3CD446A1F7B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732202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F648DA3-7556-99A1-9EC4-29571938F0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D63D00B5-A688-2AAA-4B6C-DAEFC06C97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4380C-054B-4586-8FB2-532272E23D78}" type="datetime1">
              <a:rPr lang="de-DE" smtClean="0"/>
              <a:t>09.02.2023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AF805B5-A1B0-ED34-08EF-5FD7FF9B8D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4F540E2-F2E4-572D-006D-17E963B57E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889EA-503F-4929-A5CC-3CD446A1F7B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73882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89879A76-C055-1C36-F911-AD1C4738F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4E3D9D-947E-4816-8096-4DEFEF5B7EFC}" type="datetime1">
              <a:rPr lang="de-DE" smtClean="0"/>
              <a:t>09.02.2023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284C828-336F-96CB-A683-625B29679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B739C33-B042-D7D2-81D7-9538003A4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889EA-503F-4929-A5CC-3CD446A1F7B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998745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40CF77F-4D11-3C8E-06B9-C2DB292858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8AB2398-8AEA-D271-F17D-4490BF4F8E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F640EBE9-C6E1-BD34-C63D-E659858DD1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5C8A7A97-F6A5-2AB7-9C97-4A96C84EA1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24E41-6DB5-420E-9AFF-F7A54B2837C6}" type="datetime1">
              <a:rPr lang="de-DE" smtClean="0"/>
              <a:t>09.02.2023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3BDA601-F8C9-C3F4-7606-049D9F708B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CA73999-D919-6412-81AA-872EC62B3B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889EA-503F-4929-A5CC-3CD446A1F7B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283785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E78350-F0F2-1E49-89F3-C7CBEF8CA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E52A39FD-9505-6C72-1CB1-F757540B474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D95ACF7-F573-4C2A-26B2-75990B52F8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A45D922-75BE-B404-5223-143351C6EB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3DF1D-CE02-4C21-8268-1EA77C1F945B}" type="datetime1">
              <a:rPr lang="de-DE" smtClean="0"/>
              <a:t>09.02.2023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1FC3CF4-CCED-0A5F-263B-EBCBEBF0D3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7364B57-B3A9-5D09-5A7A-82255786E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889EA-503F-4929-A5CC-3CD446A1F7B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901620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5D443DD9-B026-43FF-9EAF-F9C3DA6B8E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CCABF23-99B7-CAE7-D632-FA5AEE619F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864A700-5780-734B-FF2D-24A8C2C226F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651894-C5AF-4A74-BB94-54A2B7492DA2}" type="datetime1">
              <a:rPr lang="de-DE" smtClean="0"/>
              <a:t>09.02.2023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7E47D72-DB5B-FC91-EC0D-1C680A2484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1F24C30-EA0A-A4E5-F5BB-02123CE52E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3889EA-503F-4929-A5CC-3CD446A1F7B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432377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9C3396D3-7B69-C8BC-52E8-9FCF3531E0C2}"/>
              </a:ext>
            </a:extLst>
          </p:cNvPr>
          <p:cNvSpPr/>
          <p:nvPr/>
        </p:nvSpPr>
        <p:spPr>
          <a:xfrm>
            <a:off x="0" y="4361911"/>
            <a:ext cx="12192000" cy="2513023"/>
          </a:xfrm>
          <a:prstGeom prst="rect">
            <a:avLst/>
          </a:prstGeom>
          <a:solidFill>
            <a:srgbClr val="78B802"/>
          </a:solidFill>
          <a:ln>
            <a:solidFill>
              <a:srgbClr val="78B8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75E3634-CC9E-2B55-1C07-108AF37D59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78232"/>
            <a:ext cx="9144000" cy="2387600"/>
          </a:xfrm>
        </p:spPr>
        <p:txBody>
          <a:bodyPr/>
          <a:lstStyle/>
          <a:p>
            <a:r>
              <a:rPr lang="de-DE" dirty="0"/>
              <a:t>AutoRS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F65B7CAC-506C-DF77-5020-2DED3AD699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857907"/>
            <a:ext cx="9144000" cy="1655762"/>
          </a:xfrm>
        </p:spPr>
        <p:txBody>
          <a:bodyPr/>
          <a:lstStyle/>
          <a:p>
            <a:r>
              <a:rPr lang="de-DE" dirty="0"/>
              <a:t>Modellierung, Simulation und Regelung einer drehzahlvariablen Windturbine</a:t>
            </a:r>
          </a:p>
        </p:txBody>
      </p: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D8523ADD-CBF1-1FB1-B984-2EE9C72F73C1}"/>
              </a:ext>
            </a:extLst>
          </p:cNvPr>
          <p:cNvCxnSpPr>
            <a:cxnSpLocks/>
          </p:cNvCxnSpPr>
          <p:nvPr/>
        </p:nvCxnSpPr>
        <p:spPr>
          <a:xfrm>
            <a:off x="1704778" y="2766989"/>
            <a:ext cx="8782444" cy="34124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feld 7">
            <a:extLst>
              <a:ext uri="{FF2B5EF4-FFF2-40B4-BE49-F238E27FC236}">
                <a16:creationId xmlns:a16="http://schemas.microsoft.com/office/drawing/2014/main" id="{85C6F6CB-955C-8D39-BCFB-ADF3E7DB564F}"/>
              </a:ext>
            </a:extLst>
          </p:cNvPr>
          <p:cNvSpPr txBox="1"/>
          <p:nvPr/>
        </p:nvSpPr>
        <p:spPr>
          <a:xfrm>
            <a:off x="655845" y="4693547"/>
            <a:ext cx="317202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Christopher Berg</a:t>
            </a:r>
          </a:p>
          <a:p>
            <a:r>
              <a:rPr lang="en-US" sz="1400" dirty="0">
                <a:solidFill>
                  <a:schemeClr val="bg1"/>
                </a:solidFill>
              </a:rPr>
              <a:t>579665</a:t>
            </a:r>
          </a:p>
          <a:p>
            <a:endParaRPr lang="en-US" sz="1400" dirty="0">
              <a:solidFill>
                <a:schemeClr val="bg1"/>
              </a:solidFill>
            </a:endParaRPr>
          </a:p>
          <a:p>
            <a:r>
              <a:rPr lang="en-US" sz="1400" dirty="0">
                <a:solidFill>
                  <a:schemeClr val="bg1"/>
                </a:solidFill>
              </a:rPr>
              <a:t>Sebastian Richter</a:t>
            </a:r>
          </a:p>
          <a:p>
            <a:r>
              <a:rPr lang="en-US" sz="1400" dirty="0">
                <a:solidFill>
                  <a:schemeClr val="bg1"/>
                </a:solidFill>
              </a:rPr>
              <a:t>572906</a:t>
            </a:r>
          </a:p>
          <a:p>
            <a:endParaRPr lang="en-US" sz="1400" dirty="0">
              <a:solidFill>
                <a:schemeClr val="bg1"/>
              </a:solidFill>
            </a:endParaRPr>
          </a:p>
          <a:p>
            <a:r>
              <a:rPr lang="en-US" sz="1400" dirty="0">
                <a:solidFill>
                  <a:schemeClr val="bg1"/>
                </a:solidFill>
              </a:rPr>
              <a:t>Aaron Zielstorff</a:t>
            </a:r>
          </a:p>
          <a:p>
            <a:r>
              <a:rPr lang="en-US" sz="1400" dirty="0">
                <a:solidFill>
                  <a:schemeClr val="bg1"/>
                </a:solidFill>
              </a:rPr>
              <a:t>567183</a:t>
            </a:r>
            <a:endParaRPr lang="de-DE" sz="1400" dirty="0">
              <a:solidFill>
                <a:schemeClr val="bg1"/>
              </a:solidFill>
            </a:endParaRPr>
          </a:p>
        </p:txBody>
      </p:sp>
      <p:graphicFrame>
        <p:nvGraphicFramePr>
          <p:cNvPr id="9" name="Tabelle 9">
            <a:extLst>
              <a:ext uri="{FF2B5EF4-FFF2-40B4-BE49-F238E27FC236}">
                <a16:creationId xmlns:a16="http://schemas.microsoft.com/office/drawing/2014/main" id="{88743849-4AD9-9438-A25C-CB60FE6A54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7974357"/>
              </p:ext>
            </p:extLst>
          </p:nvPr>
        </p:nvGraphicFramePr>
        <p:xfrm>
          <a:off x="7138626" y="4693547"/>
          <a:ext cx="5053374" cy="18158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8689">
                  <a:extLst>
                    <a:ext uri="{9D8B030D-6E8A-4147-A177-3AD203B41FA5}">
                      <a16:colId xmlns:a16="http://schemas.microsoft.com/office/drawing/2014/main" val="4245277224"/>
                    </a:ext>
                  </a:extLst>
                </a:gridCol>
                <a:gridCol w="3814685">
                  <a:extLst>
                    <a:ext uri="{9D8B030D-6E8A-4147-A177-3AD203B41FA5}">
                      <a16:colId xmlns:a16="http://schemas.microsoft.com/office/drawing/2014/main" val="3136636946"/>
                    </a:ext>
                  </a:extLst>
                </a:gridCol>
              </a:tblGrid>
              <a:tr h="302647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bg1"/>
                          </a:solidFill>
                        </a:rPr>
                        <a:t>Fachbereich:</a:t>
                      </a:r>
                      <a:endParaRPr lang="de-DE" sz="12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8B80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bg1"/>
                          </a:solidFill>
                        </a:rPr>
                        <a:t>FB1</a:t>
                      </a:r>
                      <a:endParaRPr lang="de-DE" sz="12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8B8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6812269"/>
                  </a:ext>
                </a:extLst>
              </a:tr>
              <a:tr h="302647">
                <a:tc>
                  <a:txBody>
                    <a:bodyPr/>
                    <a:lstStyle/>
                    <a:p>
                      <a:r>
                        <a:rPr lang="de-DE" sz="1200" b="1" noProof="0" dirty="0">
                          <a:solidFill>
                            <a:schemeClr val="bg1"/>
                          </a:solidFill>
                        </a:rPr>
                        <a:t>Studiengang: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8B80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="0" noProof="0" dirty="0">
                          <a:solidFill>
                            <a:schemeClr val="bg1"/>
                          </a:solidFill>
                        </a:rPr>
                        <a:t>M. Elektrotechnik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8B8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5212341"/>
                  </a:ext>
                </a:extLst>
              </a:tr>
              <a:tr h="302647">
                <a:tc>
                  <a:txBody>
                    <a:bodyPr/>
                    <a:lstStyle/>
                    <a:p>
                      <a:r>
                        <a:rPr lang="de-DE" sz="1200" b="1" noProof="0" dirty="0">
                          <a:solidFill>
                            <a:schemeClr val="bg1"/>
                          </a:solidFill>
                        </a:rPr>
                        <a:t>Fachsemester: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8B80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="0" noProof="0" dirty="0">
                          <a:solidFill>
                            <a:schemeClr val="bg1"/>
                          </a:solidFill>
                        </a:rPr>
                        <a:t>3. FS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8B8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2248144"/>
                  </a:ext>
                </a:extLst>
              </a:tr>
              <a:tr h="302647">
                <a:tc>
                  <a:txBody>
                    <a:bodyPr/>
                    <a:lstStyle/>
                    <a:p>
                      <a:r>
                        <a:rPr lang="de-DE" sz="1200" b="1" noProof="0" dirty="0">
                          <a:solidFill>
                            <a:schemeClr val="bg1"/>
                          </a:solidFill>
                        </a:rPr>
                        <a:t>Fach: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8B80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="0" noProof="0" dirty="0">
                          <a:solidFill>
                            <a:schemeClr val="bg1"/>
                          </a:solidFill>
                        </a:rPr>
                        <a:t>Automation in regenerativen Energiesystemen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8B8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4925655"/>
                  </a:ext>
                </a:extLst>
              </a:tr>
              <a:tr h="302647">
                <a:tc>
                  <a:txBody>
                    <a:bodyPr/>
                    <a:lstStyle/>
                    <a:p>
                      <a:r>
                        <a:rPr lang="de-DE" sz="1200" b="1" noProof="0" dirty="0">
                          <a:solidFill>
                            <a:schemeClr val="bg1"/>
                          </a:solidFill>
                        </a:rPr>
                        <a:t>Dozent: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8B80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bg1"/>
                          </a:solidFill>
                        </a:rPr>
                        <a:t>Prof. Dr.-Ing. Horst Schulte</a:t>
                      </a:r>
                      <a:endParaRPr lang="de-DE" sz="12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8B8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4536338"/>
                  </a:ext>
                </a:extLst>
              </a:tr>
              <a:tr h="302647">
                <a:tc>
                  <a:txBody>
                    <a:bodyPr/>
                    <a:lstStyle/>
                    <a:p>
                      <a:r>
                        <a:rPr lang="de-DE" sz="1200" b="1" noProof="0" dirty="0">
                          <a:solidFill>
                            <a:schemeClr val="bg1"/>
                          </a:solidFill>
                        </a:rPr>
                        <a:t>Abgabe am: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8B80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="0" noProof="0" dirty="0">
                          <a:solidFill>
                            <a:schemeClr val="bg1"/>
                          </a:solidFill>
                        </a:rPr>
                        <a:t>10. Februar 2023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8B8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0090970"/>
                  </a:ext>
                </a:extLst>
              </a:tr>
            </a:tbl>
          </a:graphicData>
        </a:graphic>
      </p:graphicFrame>
      <p:pic>
        <p:nvPicPr>
          <p:cNvPr id="11" name="Grafik 10">
            <a:extLst>
              <a:ext uri="{FF2B5EF4-FFF2-40B4-BE49-F238E27FC236}">
                <a16:creationId xmlns:a16="http://schemas.microsoft.com/office/drawing/2014/main" id="{6E41D812-102B-4415-30DC-FD3F9F7E53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5420" y="175902"/>
            <a:ext cx="1895473" cy="1141075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333A977E-0C06-EA87-61CE-725BC12C9A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32" y="56506"/>
            <a:ext cx="837962" cy="275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8953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hteck 19">
            <a:extLst>
              <a:ext uri="{FF2B5EF4-FFF2-40B4-BE49-F238E27FC236}">
                <a16:creationId xmlns:a16="http://schemas.microsoft.com/office/drawing/2014/main" id="{0A326710-251C-FF72-B852-9CF72453183E}"/>
              </a:ext>
            </a:extLst>
          </p:cNvPr>
          <p:cNvSpPr/>
          <p:nvPr/>
        </p:nvSpPr>
        <p:spPr>
          <a:xfrm>
            <a:off x="0" y="498190"/>
            <a:ext cx="12191998" cy="517109"/>
          </a:xfrm>
          <a:prstGeom prst="rect">
            <a:avLst/>
          </a:prstGeom>
          <a:solidFill>
            <a:srgbClr val="78B802"/>
          </a:solidFill>
          <a:ln>
            <a:solidFill>
              <a:srgbClr val="78B8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1CC50E63-447D-5543-B2D8-82D62DF963E7}"/>
              </a:ext>
            </a:extLst>
          </p:cNvPr>
          <p:cNvSpPr/>
          <p:nvPr/>
        </p:nvSpPr>
        <p:spPr>
          <a:xfrm>
            <a:off x="838199" y="6362964"/>
            <a:ext cx="11353799" cy="359454"/>
          </a:xfrm>
          <a:prstGeom prst="rect">
            <a:avLst/>
          </a:prstGeom>
          <a:solidFill>
            <a:srgbClr val="78B802"/>
          </a:solidFill>
          <a:ln>
            <a:solidFill>
              <a:srgbClr val="78B8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9C4C575-DA9A-6A3E-9C43-461710592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5044"/>
            <a:ext cx="10515600" cy="395982"/>
          </a:xfrm>
        </p:spPr>
        <p:txBody>
          <a:bodyPr>
            <a:normAutofit fontScale="90000"/>
          </a:bodyPr>
          <a:lstStyle/>
          <a:p>
            <a:r>
              <a:rPr lang="de-DE" sz="2400" b="1" dirty="0"/>
              <a:t>1. Einleitung</a:t>
            </a:r>
          </a:p>
        </p:txBody>
      </p:sp>
      <p:sp>
        <p:nvSpPr>
          <p:cNvPr id="16" name="Datumsplatzhalter 15">
            <a:extLst>
              <a:ext uri="{FF2B5EF4-FFF2-40B4-BE49-F238E27FC236}">
                <a16:creationId xmlns:a16="http://schemas.microsoft.com/office/drawing/2014/main" id="{854FD1D8-4A8A-3E2A-E04B-2491A1B347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5AD0D-7414-48CC-894E-FE2676CCE80D}" type="datetime1">
              <a:rPr lang="de-DE" smtClean="0">
                <a:solidFill>
                  <a:schemeClr val="bg1"/>
                </a:solidFill>
              </a:rPr>
              <a:t>09.02.2023</a:t>
            </a:fld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7" name="Fußzeilenplatzhalter 16">
            <a:extLst>
              <a:ext uri="{FF2B5EF4-FFF2-40B4-BE49-F238E27FC236}">
                <a16:creationId xmlns:a16="http://schemas.microsoft.com/office/drawing/2014/main" id="{397AA3AD-A32F-5040-3E74-4D113AA45F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Automation in regenerativen Energiesystemen</a:t>
            </a:r>
          </a:p>
        </p:txBody>
      </p:sp>
      <p:sp>
        <p:nvSpPr>
          <p:cNvPr id="18" name="Foliennummernplatzhalter 17">
            <a:extLst>
              <a:ext uri="{FF2B5EF4-FFF2-40B4-BE49-F238E27FC236}">
                <a16:creationId xmlns:a16="http://schemas.microsoft.com/office/drawing/2014/main" id="{AB5C7E6B-47D0-0C4B-BC87-90F10A42F0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889EA-503F-4929-A5CC-3CD446A1F7BB}" type="slidenum">
              <a:rPr lang="de-DE" smtClean="0">
                <a:solidFill>
                  <a:schemeClr val="bg1"/>
                </a:solidFill>
              </a:rPr>
              <a:t>10</a:t>
            </a:fld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5C8E9FBB-51EA-BBEA-ABAF-87180B5B7E25}"/>
              </a:ext>
            </a:extLst>
          </p:cNvPr>
          <p:cNvSpPr txBox="1"/>
          <p:nvPr/>
        </p:nvSpPr>
        <p:spPr>
          <a:xfrm>
            <a:off x="8736196" y="612884"/>
            <a:ext cx="34558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Christopher Berg, Sebastian Richter, Aaron Zielstorff</a:t>
            </a:r>
            <a:endParaRPr lang="de-DE" sz="1200" dirty="0">
              <a:solidFill>
                <a:schemeClr val="bg1"/>
              </a:solidFill>
            </a:endParaRP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67DD8506-A801-027E-8838-72AE69689EE5}"/>
              </a:ext>
            </a:extLst>
          </p:cNvPr>
          <p:cNvSpPr txBox="1"/>
          <p:nvPr/>
        </p:nvSpPr>
        <p:spPr>
          <a:xfrm>
            <a:off x="53403" y="620135"/>
            <a:ext cx="34558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Prof. Dr.-Ing. Horst Schulte</a:t>
            </a:r>
            <a:endParaRPr lang="de-DE" sz="1200" dirty="0">
              <a:solidFill>
                <a:schemeClr val="bg1"/>
              </a:solidFill>
            </a:endParaRPr>
          </a:p>
        </p:txBody>
      </p:sp>
      <p:pic>
        <p:nvPicPr>
          <p:cNvPr id="29" name="Grafik 28">
            <a:extLst>
              <a:ext uri="{FF2B5EF4-FFF2-40B4-BE49-F238E27FC236}">
                <a16:creationId xmlns:a16="http://schemas.microsoft.com/office/drawing/2014/main" id="{726588C6-05AE-100B-6F95-532F1EFD77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65" y="6432021"/>
            <a:ext cx="704773" cy="213781"/>
          </a:xfrm>
          <a:prstGeom prst="rect">
            <a:avLst/>
          </a:prstGeom>
        </p:spPr>
      </p:pic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7EB4CC17-51B6-AEBB-FC5A-766A773DD3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44543"/>
            <a:ext cx="5600437" cy="781305"/>
          </a:xfrm>
        </p:spPr>
        <p:txBody>
          <a:bodyPr>
            <a:normAutofit lnSpcReduction="10000"/>
          </a:bodyPr>
          <a:lstStyle/>
          <a:p>
            <a:r>
              <a:rPr lang="de-DE" sz="1400" dirty="0"/>
              <a:t>5MW NREL-Turbine für den Offshore-Einsatz</a:t>
            </a:r>
          </a:p>
          <a:p>
            <a:r>
              <a:rPr lang="de-DE" sz="1400" dirty="0"/>
              <a:t>Besteht aus Teilmodellen für den Antriebsstrang, die Aerodynamik und die Turm- und Blattdynamik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8500FF78-B2DA-B149-D655-59D6C1AE48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2607873"/>
            <a:ext cx="6718993" cy="2763596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974119D0-F3A9-227E-B8B3-5530897BA4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7293" y="2210490"/>
            <a:ext cx="3396405" cy="3160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3186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hteck 19">
            <a:extLst>
              <a:ext uri="{FF2B5EF4-FFF2-40B4-BE49-F238E27FC236}">
                <a16:creationId xmlns:a16="http://schemas.microsoft.com/office/drawing/2014/main" id="{0A326710-251C-FF72-B852-9CF72453183E}"/>
              </a:ext>
            </a:extLst>
          </p:cNvPr>
          <p:cNvSpPr/>
          <p:nvPr/>
        </p:nvSpPr>
        <p:spPr>
          <a:xfrm>
            <a:off x="0" y="498190"/>
            <a:ext cx="12191998" cy="517109"/>
          </a:xfrm>
          <a:prstGeom prst="rect">
            <a:avLst/>
          </a:prstGeom>
          <a:solidFill>
            <a:srgbClr val="78B802"/>
          </a:solidFill>
          <a:ln>
            <a:solidFill>
              <a:srgbClr val="78B8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1CC50E63-447D-5543-B2D8-82D62DF963E7}"/>
              </a:ext>
            </a:extLst>
          </p:cNvPr>
          <p:cNvSpPr/>
          <p:nvPr/>
        </p:nvSpPr>
        <p:spPr>
          <a:xfrm>
            <a:off x="838199" y="6362964"/>
            <a:ext cx="11353799" cy="359454"/>
          </a:xfrm>
          <a:prstGeom prst="rect">
            <a:avLst/>
          </a:prstGeom>
          <a:solidFill>
            <a:srgbClr val="78B802"/>
          </a:solidFill>
          <a:ln>
            <a:solidFill>
              <a:srgbClr val="78B8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9C4C575-DA9A-6A3E-9C43-461710592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5044"/>
            <a:ext cx="10515600" cy="395982"/>
          </a:xfrm>
        </p:spPr>
        <p:txBody>
          <a:bodyPr>
            <a:normAutofit fontScale="90000"/>
          </a:bodyPr>
          <a:lstStyle/>
          <a:p>
            <a:r>
              <a:rPr lang="de-DE" sz="2400" b="1" dirty="0"/>
              <a:t>3. Modellierung des Antriebsstrangs</a:t>
            </a:r>
          </a:p>
        </p:txBody>
      </p:sp>
      <p:sp>
        <p:nvSpPr>
          <p:cNvPr id="16" name="Datumsplatzhalter 15">
            <a:extLst>
              <a:ext uri="{FF2B5EF4-FFF2-40B4-BE49-F238E27FC236}">
                <a16:creationId xmlns:a16="http://schemas.microsoft.com/office/drawing/2014/main" id="{854FD1D8-4A8A-3E2A-E04B-2491A1B347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5AD0D-7414-48CC-894E-FE2676CCE80D}" type="datetime1">
              <a:rPr lang="de-DE" smtClean="0">
                <a:solidFill>
                  <a:schemeClr val="bg1"/>
                </a:solidFill>
              </a:rPr>
              <a:t>09.02.2023</a:t>
            </a:fld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7" name="Fußzeilenplatzhalter 16">
            <a:extLst>
              <a:ext uri="{FF2B5EF4-FFF2-40B4-BE49-F238E27FC236}">
                <a16:creationId xmlns:a16="http://schemas.microsoft.com/office/drawing/2014/main" id="{397AA3AD-A32F-5040-3E74-4D113AA45F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Automation in regenerativen Energiesystemen</a:t>
            </a:r>
          </a:p>
        </p:txBody>
      </p:sp>
      <p:sp>
        <p:nvSpPr>
          <p:cNvPr id="18" name="Foliennummernplatzhalter 17">
            <a:extLst>
              <a:ext uri="{FF2B5EF4-FFF2-40B4-BE49-F238E27FC236}">
                <a16:creationId xmlns:a16="http://schemas.microsoft.com/office/drawing/2014/main" id="{AB5C7E6B-47D0-0C4B-BC87-90F10A42F0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889EA-503F-4929-A5CC-3CD446A1F7BB}" type="slidenum">
              <a:rPr lang="de-DE" smtClean="0">
                <a:solidFill>
                  <a:schemeClr val="bg1"/>
                </a:solidFill>
              </a:rPr>
              <a:t>11</a:t>
            </a:fld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5C8E9FBB-51EA-BBEA-ABAF-87180B5B7E25}"/>
              </a:ext>
            </a:extLst>
          </p:cNvPr>
          <p:cNvSpPr txBox="1"/>
          <p:nvPr/>
        </p:nvSpPr>
        <p:spPr>
          <a:xfrm>
            <a:off x="8736196" y="612884"/>
            <a:ext cx="34558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Christopher Berg, Sebastian Richter, Aaron Zielstorff</a:t>
            </a:r>
            <a:endParaRPr lang="de-DE" sz="1200" dirty="0">
              <a:solidFill>
                <a:schemeClr val="bg1"/>
              </a:solidFill>
            </a:endParaRP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67DD8506-A801-027E-8838-72AE69689EE5}"/>
              </a:ext>
            </a:extLst>
          </p:cNvPr>
          <p:cNvSpPr txBox="1"/>
          <p:nvPr/>
        </p:nvSpPr>
        <p:spPr>
          <a:xfrm>
            <a:off x="53403" y="620135"/>
            <a:ext cx="34558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Prof. Dr.-Ing. Horst Schulte</a:t>
            </a:r>
            <a:endParaRPr lang="de-DE" sz="1200" dirty="0">
              <a:solidFill>
                <a:schemeClr val="bg1"/>
              </a:solidFill>
            </a:endParaRPr>
          </a:p>
        </p:txBody>
      </p:sp>
      <p:pic>
        <p:nvPicPr>
          <p:cNvPr id="29" name="Grafik 28">
            <a:extLst>
              <a:ext uri="{FF2B5EF4-FFF2-40B4-BE49-F238E27FC236}">
                <a16:creationId xmlns:a16="http://schemas.microsoft.com/office/drawing/2014/main" id="{726588C6-05AE-100B-6F95-532F1EFD77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65" y="6432021"/>
            <a:ext cx="704773" cy="213781"/>
          </a:xfrm>
          <a:prstGeom prst="rect">
            <a:avLst/>
          </a:prstGeom>
        </p:spPr>
      </p:pic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60ED9133-3FF1-9257-5231-26F5C1AA1F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06415" y="2000870"/>
            <a:ext cx="4631034" cy="1934203"/>
          </a:xfr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AFE016C5-DAA5-8D84-E6D7-AE3C0F620336}"/>
              </a:ext>
            </a:extLst>
          </p:cNvPr>
          <p:cNvSpPr txBox="1"/>
          <p:nvPr/>
        </p:nvSpPr>
        <p:spPr>
          <a:xfrm>
            <a:off x="838198" y="1191873"/>
            <a:ext cx="10515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3.1. Modell des Antriebsstrangs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AD1B8989-E423-8A75-E927-F117BBE04C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963233"/>
            <a:ext cx="4631034" cy="1934004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13BEFB3C-0250-7190-D5FC-6D96DFF48B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60711" y="4299265"/>
            <a:ext cx="7544454" cy="1386960"/>
          </a:xfrm>
          <a:prstGeom prst="rect">
            <a:avLst/>
          </a:prstGeom>
        </p:spPr>
      </p:pic>
      <p:sp>
        <p:nvSpPr>
          <p:cNvPr id="12" name="Rechteck 11">
            <a:extLst>
              <a:ext uri="{FF2B5EF4-FFF2-40B4-BE49-F238E27FC236}">
                <a16:creationId xmlns:a16="http://schemas.microsoft.com/office/drawing/2014/main" id="{84BB9BE6-FD62-E129-5B90-6A396A114A54}"/>
              </a:ext>
            </a:extLst>
          </p:cNvPr>
          <p:cNvSpPr/>
          <p:nvPr/>
        </p:nvSpPr>
        <p:spPr>
          <a:xfrm>
            <a:off x="9553903" y="5196314"/>
            <a:ext cx="769358" cy="3651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968833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hteck 19">
            <a:extLst>
              <a:ext uri="{FF2B5EF4-FFF2-40B4-BE49-F238E27FC236}">
                <a16:creationId xmlns:a16="http://schemas.microsoft.com/office/drawing/2014/main" id="{0A326710-251C-FF72-B852-9CF72453183E}"/>
              </a:ext>
            </a:extLst>
          </p:cNvPr>
          <p:cNvSpPr/>
          <p:nvPr/>
        </p:nvSpPr>
        <p:spPr>
          <a:xfrm>
            <a:off x="0" y="498190"/>
            <a:ext cx="12191998" cy="517109"/>
          </a:xfrm>
          <a:prstGeom prst="rect">
            <a:avLst/>
          </a:prstGeom>
          <a:solidFill>
            <a:srgbClr val="78B802"/>
          </a:solidFill>
          <a:ln>
            <a:solidFill>
              <a:srgbClr val="78B8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1CC50E63-447D-5543-B2D8-82D62DF963E7}"/>
              </a:ext>
            </a:extLst>
          </p:cNvPr>
          <p:cNvSpPr/>
          <p:nvPr/>
        </p:nvSpPr>
        <p:spPr>
          <a:xfrm>
            <a:off x="838199" y="6362964"/>
            <a:ext cx="11353799" cy="359454"/>
          </a:xfrm>
          <a:prstGeom prst="rect">
            <a:avLst/>
          </a:prstGeom>
          <a:solidFill>
            <a:srgbClr val="78B802"/>
          </a:solidFill>
          <a:ln>
            <a:solidFill>
              <a:srgbClr val="78B8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9C4C575-DA9A-6A3E-9C43-461710592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5044"/>
            <a:ext cx="10515600" cy="395982"/>
          </a:xfrm>
        </p:spPr>
        <p:txBody>
          <a:bodyPr>
            <a:normAutofit fontScale="90000"/>
          </a:bodyPr>
          <a:lstStyle/>
          <a:p>
            <a:r>
              <a:rPr lang="de-DE" sz="2400" b="1" dirty="0"/>
              <a:t>3. Modellierung des Antriebsstrangs</a:t>
            </a:r>
          </a:p>
        </p:txBody>
      </p:sp>
      <p:sp>
        <p:nvSpPr>
          <p:cNvPr id="16" name="Datumsplatzhalter 15">
            <a:extLst>
              <a:ext uri="{FF2B5EF4-FFF2-40B4-BE49-F238E27FC236}">
                <a16:creationId xmlns:a16="http://schemas.microsoft.com/office/drawing/2014/main" id="{854FD1D8-4A8A-3E2A-E04B-2491A1B347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5AD0D-7414-48CC-894E-FE2676CCE80D}" type="datetime1">
              <a:rPr lang="de-DE" smtClean="0">
                <a:solidFill>
                  <a:schemeClr val="bg1"/>
                </a:solidFill>
              </a:rPr>
              <a:t>09.02.2023</a:t>
            </a:fld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7" name="Fußzeilenplatzhalter 16">
            <a:extLst>
              <a:ext uri="{FF2B5EF4-FFF2-40B4-BE49-F238E27FC236}">
                <a16:creationId xmlns:a16="http://schemas.microsoft.com/office/drawing/2014/main" id="{397AA3AD-A32F-5040-3E74-4D113AA45F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Automation in regenerativen Energiesystemen</a:t>
            </a:r>
          </a:p>
        </p:txBody>
      </p:sp>
      <p:sp>
        <p:nvSpPr>
          <p:cNvPr id="18" name="Foliennummernplatzhalter 17">
            <a:extLst>
              <a:ext uri="{FF2B5EF4-FFF2-40B4-BE49-F238E27FC236}">
                <a16:creationId xmlns:a16="http://schemas.microsoft.com/office/drawing/2014/main" id="{AB5C7E6B-47D0-0C4B-BC87-90F10A42F0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889EA-503F-4929-A5CC-3CD446A1F7BB}" type="slidenum">
              <a:rPr lang="de-DE" smtClean="0">
                <a:solidFill>
                  <a:schemeClr val="bg1"/>
                </a:solidFill>
              </a:rPr>
              <a:t>12</a:t>
            </a:fld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5C8E9FBB-51EA-BBEA-ABAF-87180B5B7E25}"/>
              </a:ext>
            </a:extLst>
          </p:cNvPr>
          <p:cNvSpPr txBox="1"/>
          <p:nvPr/>
        </p:nvSpPr>
        <p:spPr>
          <a:xfrm>
            <a:off x="8736196" y="612884"/>
            <a:ext cx="34558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Christopher Berg, Sebastian Richter, Aaron Zielstorff</a:t>
            </a:r>
            <a:endParaRPr lang="de-DE" sz="1200" dirty="0">
              <a:solidFill>
                <a:schemeClr val="bg1"/>
              </a:solidFill>
            </a:endParaRP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67DD8506-A801-027E-8838-72AE69689EE5}"/>
              </a:ext>
            </a:extLst>
          </p:cNvPr>
          <p:cNvSpPr txBox="1"/>
          <p:nvPr/>
        </p:nvSpPr>
        <p:spPr>
          <a:xfrm>
            <a:off x="53403" y="620135"/>
            <a:ext cx="34558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Prof. Dr.-Ing. Horst Schulte</a:t>
            </a:r>
            <a:endParaRPr lang="de-DE" sz="1200" dirty="0">
              <a:solidFill>
                <a:schemeClr val="bg1"/>
              </a:solidFill>
            </a:endParaRPr>
          </a:p>
        </p:txBody>
      </p:sp>
      <p:pic>
        <p:nvPicPr>
          <p:cNvPr id="29" name="Grafik 28">
            <a:extLst>
              <a:ext uri="{FF2B5EF4-FFF2-40B4-BE49-F238E27FC236}">
                <a16:creationId xmlns:a16="http://schemas.microsoft.com/office/drawing/2014/main" id="{726588C6-05AE-100B-6F95-532F1EFD77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65" y="6432021"/>
            <a:ext cx="704773" cy="213781"/>
          </a:xfrm>
          <a:prstGeom prst="rect">
            <a:avLst/>
          </a:prstGeom>
        </p:spPr>
      </p:pic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E1F32F67-247E-AE0F-5F95-4FD10B8D0C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38183" y="1850273"/>
            <a:ext cx="4448295" cy="3157454"/>
          </a:xfr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AFE016C5-DAA5-8D84-E6D7-AE3C0F620336}"/>
              </a:ext>
            </a:extLst>
          </p:cNvPr>
          <p:cNvSpPr txBox="1"/>
          <p:nvPr/>
        </p:nvSpPr>
        <p:spPr>
          <a:xfrm>
            <a:off x="838198" y="1191873"/>
            <a:ext cx="10515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3.2. Simulation des Antriebsstrangs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C240AEF3-FD1D-4C62-6ED0-074578F741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7545" y="1890685"/>
            <a:ext cx="4416760" cy="3157455"/>
          </a:xfrm>
          <a:prstGeom prst="rect">
            <a:avLst/>
          </a:prstGeom>
        </p:spPr>
      </p:pic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ECE726B2-90F6-D7E5-EF46-A36D5A0774EE}"/>
              </a:ext>
            </a:extLst>
          </p:cNvPr>
          <p:cNvCxnSpPr>
            <a:cxnSpLocks/>
          </p:cNvCxnSpPr>
          <p:nvPr/>
        </p:nvCxnSpPr>
        <p:spPr>
          <a:xfrm>
            <a:off x="6211614" y="1890685"/>
            <a:ext cx="431344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8AB06134-2C50-8267-F495-313658146401}"/>
              </a:ext>
            </a:extLst>
          </p:cNvPr>
          <p:cNvCxnSpPr>
            <a:cxnSpLocks/>
          </p:cNvCxnSpPr>
          <p:nvPr/>
        </p:nvCxnSpPr>
        <p:spPr>
          <a:xfrm>
            <a:off x="1573199" y="5010178"/>
            <a:ext cx="436724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9" name="Grafik 18">
            <a:extLst>
              <a:ext uri="{FF2B5EF4-FFF2-40B4-BE49-F238E27FC236}">
                <a16:creationId xmlns:a16="http://schemas.microsoft.com/office/drawing/2014/main" id="{25AAC0A4-4F4C-CCFF-95BC-C781164D7C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77662" y="5216836"/>
            <a:ext cx="5836671" cy="482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7859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hteck 19">
            <a:extLst>
              <a:ext uri="{FF2B5EF4-FFF2-40B4-BE49-F238E27FC236}">
                <a16:creationId xmlns:a16="http://schemas.microsoft.com/office/drawing/2014/main" id="{0A326710-251C-FF72-B852-9CF72453183E}"/>
              </a:ext>
            </a:extLst>
          </p:cNvPr>
          <p:cNvSpPr/>
          <p:nvPr/>
        </p:nvSpPr>
        <p:spPr>
          <a:xfrm>
            <a:off x="0" y="498190"/>
            <a:ext cx="12191998" cy="517109"/>
          </a:xfrm>
          <a:prstGeom prst="rect">
            <a:avLst/>
          </a:prstGeom>
          <a:solidFill>
            <a:srgbClr val="78B802"/>
          </a:solidFill>
          <a:ln>
            <a:solidFill>
              <a:srgbClr val="78B8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1CC50E63-447D-5543-B2D8-82D62DF963E7}"/>
              </a:ext>
            </a:extLst>
          </p:cNvPr>
          <p:cNvSpPr/>
          <p:nvPr/>
        </p:nvSpPr>
        <p:spPr>
          <a:xfrm>
            <a:off x="838199" y="6362964"/>
            <a:ext cx="11353799" cy="359454"/>
          </a:xfrm>
          <a:prstGeom prst="rect">
            <a:avLst/>
          </a:prstGeom>
          <a:solidFill>
            <a:srgbClr val="78B802"/>
          </a:solidFill>
          <a:ln>
            <a:solidFill>
              <a:srgbClr val="78B8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9C4C575-DA9A-6A3E-9C43-461710592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5044"/>
            <a:ext cx="10515600" cy="395982"/>
          </a:xfrm>
        </p:spPr>
        <p:txBody>
          <a:bodyPr>
            <a:normAutofit fontScale="90000"/>
          </a:bodyPr>
          <a:lstStyle/>
          <a:p>
            <a:r>
              <a:rPr lang="de-DE" sz="2400" b="1" dirty="0"/>
              <a:t>4. Modellierung von Rotorblatt und Turm</a:t>
            </a:r>
          </a:p>
        </p:txBody>
      </p:sp>
      <p:sp>
        <p:nvSpPr>
          <p:cNvPr id="16" name="Datumsplatzhalter 15">
            <a:extLst>
              <a:ext uri="{FF2B5EF4-FFF2-40B4-BE49-F238E27FC236}">
                <a16:creationId xmlns:a16="http://schemas.microsoft.com/office/drawing/2014/main" id="{854FD1D8-4A8A-3E2A-E04B-2491A1B347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5AD0D-7414-48CC-894E-FE2676CCE80D}" type="datetime1">
              <a:rPr lang="de-DE" smtClean="0">
                <a:solidFill>
                  <a:schemeClr val="bg1"/>
                </a:solidFill>
              </a:rPr>
              <a:t>09.02.2023</a:t>
            </a:fld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7" name="Fußzeilenplatzhalter 16">
            <a:extLst>
              <a:ext uri="{FF2B5EF4-FFF2-40B4-BE49-F238E27FC236}">
                <a16:creationId xmlns:a16="http://schemas.microsoft.com/office/drawing/2014/main" id="{397AA3AD-A32F-5040-3E74-4D113AA45F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Automation in regenerativen Energiesystemen</a:t>
            </a:r>
          </a:p>
        </p:txBody>
      </p:sp>
      <p:sp>
        <p:nvSpPr>
          <p:cNvPr id="18" name="Foliennummernplatzhalter 17">
            <a:extLst>
              <a:ext uri="{FF2B5EF4-FFF2-40B4-BE49-F238E27FC236}">
                <a16:creationId xmlns:a16="http://schemas.microsoft.com/office/drawing/2014/main" id="{AB5C7E6B-47D0-0C4B-BC87-90F10A42F0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889EA-503F-4929-A5CC-3CD446A1F7BB}" type="slidenum">
              <a:rPr lang="de-DE" smtClean="0">
                <a:solidFill>
                  <a:schemeClr val="bg1"/>
                </a:solidFill>
              </a:rPr>
              <a:t>13</a:t>
            </a:fld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5C8E9FBB-51EA-BBEA-ABAF-87180B5B7E25}"/>
              </a:ext>
            </a:extLst>
          </p:cNvPr>
          <p:cNvSpPr txBox="1"/>
          <p:nvPr/>
        </p:nvSpPr>
        <p:spPr>
          <a:xfrm>
            <a:off x="8736196" y="612884"/>
            <a:ext cx="34558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Christopher Berg, Sebastian Richter, Aaron Zielstorff</a:t>
            </a:r>
            <a:endParaRPr lang="de-DE" sz="1200" dirty="0">
              <a:solidFill>
                <a:schemeClr val="bg1"/>
              </a:solidFill>
            </a:endParaRP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67DD8506-A801-027E-8838-72AE69689EE5}"/>
              </a:ext>
            </a:extLst>
          </p:cNvPr>
          <p:cNvSpPr txBox="1"/>
          <p:nvPr/>
        </p:nvSpPr>
        <p:spPr>
          <a:xfrm>
            <a:off x="53403" y="620135"/>
            <a:ext cx="34558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Prof. Dr.-Ing. Horst Schulte</a:t>
            </a:r>
            <a:endParaRPr lang="de-DE" sz="1200" dirty="0">
              <a:solidFill>
                <a:schemeClr val="bg1"/>
              </a:solidFill>
            </a:endParaRPr>
          </a:p>
        </p:txBody>
      </p:sp>
      <p:pic>
        <p:nvPicPr>
          <p:cNvPr id="29" name="Grafik 28">
            <a:extLst>
              <a:ext uri="{FF2B5EF4-FFF2-40B4-BE49-F238E27FC236}">
                <a16:creationId xmlns:a16="http://schemas.microsoft.com/office/drawing/2014/main" id="{726588C6-05AE-100B-6F95-532F1EFD77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65" y="6432021"/>
            <a:ext cx="704773" cy="213781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86F55056-1F37-942C-EC47-830E8AC96EFE}"/>
              </a:ext>
            </a:extLst>
          </p:cNvPr>
          <p:cNvSpPr txBox="1"/>
          <p:nvPr/>
        </p:nvSpPr>
        <p:spPr>
          <a:xfrm>
            <a:off x="838198" y="1191873"/>
            <a:ext cx="10515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4.1 Vorbetrachtung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A0716FB8-DDB5-2D72-B35B-6A64213B84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4747" y="2701958"/>
            <a:ext cx="6720701" cy="2598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2610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hteck 19">
            <a:extLst>
              <a:ext uri="{FF2B5EF4-FFF2-40B4-BE49-F238E27FC236}">
                <a16:creationId xmlns:a16="http://schemas.microsoft.com/office/drawing/2014/main" id="{0A326710-251C-FF72-B852-9CF72453183E}"/>
              </a:ext>
            </a:extLst>
          </p:cNvPr>
          <p:cNvSpPr/>
          <p:nvPr/>
        </p:nvSpPr>
        <p:spPr>
          <a:xfrm>
            <a:off x="0" y="498190"/>
            <a:ext cx="12191998" cy="517109"/>
          </a:xfrm>
          <a:prstGeom prst="rect">
            <a:avLst/>
          </a:prstGeom>
          <a:solidFill>
            <a:srgbClr val="78B802"/>
          </a:solidFill>
          <a:ln>
            <a:solidFill>
              <a:srgbClr val="78B8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1CC50E63-447D-5543-B2D8-82D62DF963E7}"/>
              </a:ext>
            </a:extLst>
          </p:cNvPr>
          <p:cNvSpPr/>
          <p:nvPr/>
        </p:nvSpPr>
        <p:spPr>
          <a:xfrm>
            <a:off x="838199" y="6362964"/>
            <a:ext cx="11353799" cy="359454"/>
          </a:xfrm>
          <a:prstGeom prst="rect">
            <a:avLst/>
          </a:prstGeom>
          <a:solidFill>
            <a:srgbClr val="78B802"/>
          </a:solidFill>
          <a:ln>
            <a:solidFill>
              <a:srgbClr val="78B8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9C4C575-DA9A-6A3E-9C43-461710592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5044"/>
            <a:ext cx="10515600" cy="395982"/>
          </a:xfrm>
        </p:spPr>
        <p:txBody>
          <a:bodyPr>
            <a:normAutofit fontScale="90000"/>
          </a:bodyPr>
          <a:lstStyle/>
          <a:p>
            <a:r>
              <a:rPr lang="de-DE" sz="2400" b="1" dirty="0"/>
              <a:t>4. Modellierung von Rotorblatt und Turm</a:t>
            </a:r>
          </a:p>
        </p:txBody>
      </p:sp>
      <p:sp>
        <p:nvSpPr>
          <p:cNvPr id="16" name="Datumsplatzhalter 15">
            <a:extLst>
              <a:ext uri="{FF2B5EF4-FFF2-40B4-BE49-F238E27FC236}">
                <a16:creationId xmlns:a16="http://schemas.microsoft.com/office/drawing/2014/main" id="{854FD1D8-4A8A-3E2A-E04B-2491A1B347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5AD0D-7414-48CC-894E-FE2676CCE80D}" type="datetime1">
              <a:rPr lang="de-DE" smtClean="0">
                <a:solidFill>
                  <a:schemeClr val="bg1"/>
                </a:solidFill>
              </a:rPr>
              <a:t>09.02.2023</a:t>
            </a:fld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7" name="Fußzeilenplatzhalter 16">
            <a:extLst>
              <a:ext uri="{FF2B5EF4-FFF2-40B4-BE49-F238E27FC236}">
                <a16:creationId xmlns:a16="http://schemas.microsoft.com/office/drawing/2014/main" id="{397AA3AD-A32F-5040-3E74-4D113AA45F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Automation in regenerativen Energiesystemen</a:t>
            </a:r>
          </a:p>
        </p:txBody>
      </p:sp>
      <p:sp>
        <p:nvSpPr>
          <p:cNvPr id="18" name="Foliennummernplatzhalter 17">
            <a:extLst>
              <a:ext uri="{FF2B5EF4-FFF2-40B4-BE49-F238E27FC236}">
                <a16:creationId xmlns:a16="http://schemas.microsoft.com/office/drawing/2014/main" id="{AB5C7E6B-47D0-0C4B-BC87-90F10A42F0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889EA-503F-4929-A5CC-3CD446A1F7BB}" type="slidenum">
              <a:rPr lang="de-DE" smtClean="0">
                <a:solidFill>
                  <a:schemeClr val="bg1"/>
                </a:solidFill>
              </a:rPr>
              <a:t>14</a:t>
            </a:fld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5C8E9FBB-51EA-BBEA-ABAF-87180B5B7E25}"/>
              </a:ext>
            </a:extLst>
          </p:cNvPr>
          <p:cNvSpPr txBox="1"/>
          <p:nvPr/>
        </p:nvSpPr>
        <p:spPr>
          <a:xfrm>
            <a:off x="8736196" y="612884"/>
            <a:ext cx="34558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Christopher Berg, Sebastian Richter, Aaron Zielstorff</a:t>
            </a:r>
            <a:endParaRPr lang="de-DE" sz="1200" dirty="0">
              <a:solidFill>
                <a:schemeClr val="bg1"/>
              </a:solidFill>
            </a:endParaRP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67DD8506-A801-027E-8838-72AE69689EE5}"/>
              </a:ext>
            </a:extLst>
          </p:cNvPr>
          <p:cNvSpPr txBox="1"/>
          <p:nvPr/>
        </p:nvSpPr>
        <p:spPr>
          <a:xfrm>
            <a:off x="53403" y="620135"/>
            <a:ext cx="34558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Prof. Dr.-Ing. Horst Schulte</a:t>
            </a:r>
            <a:endParaRPr lang="de-DE" sz="1200" dirty="0">
              <a:solidFill>
                <a:schemeClr val="bg1"/>
              </a:solidFill>
            </a:endParaRPr>
          </a:p>
        </p:txBody>
      </p:sp>
      <p:pic>
        <p:nvPicPr>
          <p:cNvPr id="29" name="Grafik 28">
            <a:extLst>
              <a:ext uri="{FF2B5EF4-FFF2-40B4-BE49-F238E27FC236}">
                <a16:creationId xmlns:a16="http://schemas.microsoft.com/office/drawing/2014/main" id="{726588C6-05AE-100B-6F95-532F1EFD77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65" y="6432021"/>
            <a:ext cx="704773" cy="213781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86F55056-1F37-942C-EC47-830E8AC96EFE}"/>
              </a:ext>
            </a:extLst>
          </p:cNvPr>
          <p:cNvSpPr txBox="1"/>
          <p:nvPr/>
        </p:nvSpPr>
        <p:spPr>
          <a:xfrm>
            <a:off x="838198" y="1191873"/>
            <a:ext cx="10515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4.2 Feder-Masse-Dämpfer-System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13EC890D-0E40-7D70-B0CB-A72B9DFA79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0993" y="2117510"/>
            <a:ext cx="3190009" cy="376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0734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hteck 19">
            <a:extLst>
              <a:ext uri="{FF2B5EF4-FFF2-40B4-BE49-F238E27FC236}">
                <a16:creationId xmlns:a16="http://schemas.microsoft.com/office/drawing/2014/main" id="{0A326710-251C-FF72-B852-9CF72453183E}"/>
              </a:ext>
            </a:extLst>
          </p:cNvPr>
          <p:cNvSpPr/>
          <p:nvPr/>
        </p:nvSpPr>
        <p:spPr>
          <a:xfrm>
            <a:off x="0" y="498190"/>
            <a:ext cx="12191998" cy="517109"/>
          </a:xfrm>
          <a:prstGeom prst="rect">
            <a:avLst/>
          </a:prstGeom>
          <a:solidFill>
            <a:srgbClr val="78B802"/>
          </a:solidFill>
          <a:ln>
            <a:solidFill>
              <a:srgbClr val="78B8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1CC50E63-447D-5543-B2D8-82D62DF963E7}"/>
              </a:ext>
            </a:extLst>
          </p:cNvPr>
          <p:cNvSpPr/>
          <p:nvPr/>
        </p:nvSpPr>
        <p:spPr>
          <a:xfrm>
            <a:off x="838199" y="6362964"/>
            <a:ext cx="11353799" cy="359454"/>
          </a:xfrm>
          <a:prstGeom prst="rect">
            <a:avLst/>
          </a:prstGeom>
          <a:solidFill>
            <a:srgbClr val="78B802"/>
          </a:solidFill>
          <a:ln>
            <a:solidFill>
              <a:srgbClr val="78B8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9C4C575-DA9A-6A3E-9C43-461710592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5044"/>
            <a:ext cx="10515600" cy="395982"/>
          </a:xfrm>
        </p:spPr>
        <p:txBody>
          <a:bodyPr>
            <a:normAutofit fontScale="90000"/>
          </a:bodyPr>
          <a:lstStyle/>
          <a:p>
            <a:r>
              <a:rPr lang="de-DE" sz="2400" b="1" dirty="0"/>
              <a:t>4. Modellierung von Rotorblatt und Turm</a:t>
            </a:r>
          </a:p>
        </p:txBody>
      </p:sp>
      <p:sp>
        <p:nvSpPr>
          <p:cNvPr id="16" name="Datumsplatzhalter 15">
            <a:extLst>
              <a:ext uri="{FF2B5EF4-FFF2-40B4-BE49-F238E27FC236}">
                <a16:creationId xmlns:a16="http://schemas.microsoft.com/office/drawing/2014/main" id="{854FD1D8-4A8A-3E2A-E04B-2491A1B347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5AD0D-7414-48CC-894E-FE2676CCE80D}" type="datetime1">
              <a:rPr lang="de-DE" smtClean="0">
                <a:solidFill>
                  <a:schemeClr val="bg1"/>
                </a:solidFill>
              </a:rPr>
              <a:t>09.02.2023</a:t>
            </a:fld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7" name="Fußzeilenplatzhalter 16">
            <a:extLst>
              <a:ext uri="{FF2B5EF4-FFF2-40B4-BE49-F238E27FC236}">
                <a16:creationId xmlns:a16="http://schemas.microsoft.com/office/drawing/2014/main" id="{397AA3AD-A32F-5040-3E74-4D113AA45F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Automation in regenerativen Energiesystemen</a:t>
            </a:r>
          </a:p>
        </p:txBody>
      </p:sp>
      <p:sp>
        <p:nvSpPr>
          <p:cNvPr id="18" name="Foliennummernplatzhalter 17">
            <a:extLst>
              <a:ext uri="{FF2B5EF4-FFF2-40B4-BE49-F238E27FC236}">
                <a16:creationId xmlns:a16="http://schemas.microsoft.com/office/drawing/2014/main" id="{AB5C7E6B-47D0-0C4B-BC87-90F10A42F0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889EA-503F-4929-A5CC-3CD446A1F7BB}" type="slidenum">
              <a:rPr lang="de-DE" smtClean="0">
                <a:solidFill>
                  <a:schemeClr val="bg1"/>
                </a:solidFill>
              </a:rPr>
              <a:t>15</a:t>
            </a:fld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5C8E9FBB-51EA-BBEA-ABAF-87180B5B7E25}"/>
              </a:ext>
            </a:extLst>
          </p:cNvPr>
          <p:cNvSpPr txBox="1"/>
          <p:nvPr/>
        </p:nvSpPr>
        <p:spPr>
          <a:xfrm>
            <a:off x="8736196" y="612884"/>
            <a:ext cx="34558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Christopher Berg, Sebastian Richter, Aaron Zielstorff</a:t>
            </a:r>
            <a:endParaRPr lang="de-DE" sz="1200" dirty="0">
              <a:solidFill>
                <a:schemeClr val="bg1"/>
              </a:solidFill>
            </a:endParaRP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67DD8506-A801-027E-8838-72AE69689EE5}"/>
              </a:ext>
            </a:extLst>
          </p:cNvPr>
          <p:cNvSpPr txBox="1"/>
          <p:nvPr/>
        </p:nvSpPr>
        <p:spPr>
          <a:xfrm>
            <a:off x="53403" y="620135"/>
            <a:ext cx="34558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Prof. Dr.-Ing. Horst Schulte</a:t>
            </a:r>
            <a:endParaRPr lang="de-DE" sz="1200" dirty="0">
              <a:solidFill>
                <a:schemeClr val="bg1"/>
              </a:solidFill>
            </a:endParaRPr>
          </a:p>
        </p:txBody>
      </p:sp>
      <p:pic>
        <p:nvPicPr>
          <p:cNvPr id="29" name="Grafik 28">
            <a:extLst>
              <a:ext uri="{FF2B5EF4-FFF2-40B4-BE49-F238E27FC236}">
                <a16:creationId xmlns:a16="http://schemas.microsoft.com/office/drawing/2014/main" id="{726588C6-05AE-100B-6F95-532F1EFD77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65" y="6432021"/>
            <a:ext cx="704773" cy="213781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86F55056-1F37-942C-EC47-830E8AC96EFE}"/>
              </a:ext>
            </a:extLst>
          </p:cNvPr>
          <p:cNvSpPr txBox="1"/>
          <p:nvPr/>
        </p:nvSpPr>
        <p:spPr>
          <a:xfrm>
            <a:off x="838198" y="1191873"/>
            <a:ext cx="10515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4.3 Modellierung</a:t>
            </a:r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9C3EFB09-8048-07EE-C8D0-C342CF5363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459054" y="2181834"/>
            <a:ext cx="4523146" cy="664848"/>
          </a:xfr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845E0AA5-D3E4-4B09-A701-86156376D1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903" y="2181834"/>
            <a:ext cx="4360205" cy="3638919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3D3B1E82-27B7-3FDA-C872-E5BABF4766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3595076"/>
            <a:ext cx="3724951" cy="675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8828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hteck 19">
            <a:extLst>
              <a:ext uri="{FF2B5EF4-FFF2-40B4-BE49-F238E27FC236}">
                <a16:creationId xmlns:a16="http://schemas.microsoft.com/office/drawing/2014/main" id="{0A326710-251C-FF72-B852-9CF72453183E}"/>
              </a:ext>
            </a:extLst>
          </p:cNvPr>
          <p:cNvSpPr/>
          <p:nvPr/>
        </p:nvSpPr>
        <p:spPr>
          <a:xfrm>
            <a:off x="0" y="498190"/>
            <a:ext cx="12191998" cy="517109"/>
          </a:xfrm>
          <a:prstGeom prst="rect">
            <a:avLst/>
          </a:prstGeom>
          <a:solidFill>
            <a:srgbClr val="78B802"/>
          </a:solidFill>
          <a:ln>
            <a:solidFill>
              <a:srgbClr val="78B8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1CC50E63-447D-5543-B2D8-82D62DF963E7}"/>
              </a:ext>
            </a:extLst>
          </p:cNvPr>
          <p:cNvSpPr/>
          <p:nvPr/>
        </p:nvSpPr>
        <p:spPr>
          <a:xfrm>
            <a:off x="838199" y="6362964"/>
            <a:ext cx="11353799" cy="359454"/>
          </a:xfrm>
          <a:prstGeom prst="rect">
            <a:avLst/>
          </a:prstGeom>
          <a:solidFill>
            <a:srgbClr val="78B802"/>
          </a:solidFill>
          <a:ln>
            <a:solidFill>
              <a:srgbClr val="78B8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9C4C575-DA9A-6A3E-9C43-461710592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5044"/>
            <a:ext cx="10515600" cy="395982"/>
          </a:xfrm>
        </p:spPr>
        <p:txBody>
          <a:bodyPr>
            <a:normAutofit fontScale="90000"/>
          </a:bodyPr>
          <a:lstStyle/>
          <a:p>
            <a:r>
              <a:rPr lang="de-DE" sz="2400" b="1" dirty="0"/>
              <a:t>4. Modellierung von Rotorblatt und Turm</a:t>
            </a:r>
          </a:p>
        </p:txBody>
      </p:sp>
      <p:sp>
        <p:nvSpPr>
          <p:cNvPr id="16" name="Datumsplatzhalter 15">
            <a:extLst>
              <a:ext uri="{FF2B5EF4-FFF2-40B4-BE49-F238E27FC236}">
                <a16:creationId xmlns:a16="http://schemas.microsoft.com/office/drawing/2014/main" id="{854FD1D8-4A8A-3E2A-E04B-2491A1B347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5AD0D-7414-48CC-894E-FE2676CCE80D}" type="datetime1">
              <a:rPr lang="de-DE" smtClean="0">
                <a:solidFill>
                  <a:schemeClr val="bg1"/>
                </a:solidFill>
              </a:rPr>
              <a:t>09.02.2023</a:t>
            </a:fld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7" name="Fußzeilenplatzhalter 16">
            <a:extLst>
              <a:ext uri="{FF2B5EF4-FFF2-40B4-BE49-F238E27FC236}">
                <a16:creationId xmlns:a16="http://schemas.microsoft.com/office/drawing/2014/main" id="{397AA3AD-A32F-5040-3E74-4D113AA45F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Automation in regenerativen Energiesystemen</a:t>
            </a:r>
          </a:p>
        </p:txBody>
      </p:sp>
      <p:sp>
        <p:nvSpPr>
          <p:cNvPr id="18" name="Foliennummernplatzhalter 17">
            <a:extLst>
              <a:ext uri="{FF2B5EF4-FFF2-40B4-BE49-F238E27FC236}">
                <a16:creationId xmlns:a16="http://schemas.microsoft.com/office/drawing/2014/main" id="{AB5C7E6B-47D0-0C4B-BC87-90F10A42F0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889EA-503F-4929-A5CC-3CD446A1F7BB}" type="slidenum">
              <a:rPr lang="de-DE" smtClean="0">
                <a:solidFill>
                  <a:schemeClr val="bg1"/>
                </a:solidFill>
              </a:rPr>
              <a:t>16</a:t>
            </a:fld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5C8E9FBB-51EA-BBEA-ABAF-87180B5B7E25}"/>
              </a:ext>
            </a:extLst>
          </p:cNvPr>
          <p:cNvSpPr txBox="1"/>
          <p:nvPr/>
        </p:nvSpPr>
        <p:spPr>
          <a:xfrm>
            <a:off x="8736196" y="612884"/>
            <a:ext cx="34558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Christopher Berg, Sebastian Richter, Aaron Zielstorff</a:t>
            </a:r>
            <a:endParaRPr lang="de-DE" sz="1200" dirty="0">
              <a:solidFill>
                <a:schemeClr val="bg1"/>
              </a:solidFill>
            </a:endParaRP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67DD8506-A801-027E-8838-72AE69689EE5}"/>
              </a:ext>
            </a:extLst>
          </p:cNvPr>
          <p:cNvSpPr txBox="1"/>
          <p:nvPr/>
        </p:nvSpPr>
        <p:spPr>
          <a:xfrm>
            <a:off x="53403" y="620135"/>
            <a:ext cx="34558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Prof. Dr.-Ing. Horst Schulte</a:t>
            </a:r>
            <a:endParaRPr lang="de-DE" sz="1200" dirty="0">
              <a:solidFill>
                <a:schemeClr val="bg1"/>
              </a:solidFill>
            </a:endParaRPr>
          </a:p>
        </p:txBody>
      </p:sp>
      <p:pic>
        <p:nvPicPr>
          <p:cNvPr id="29" name="Grafik 28">
            <a:extLst>
              <a:ext uri="{FF2B5EF4-FFF2-40B4-BE49-F238E27FC236}">
                <a16:creationId xmlns:a16="http://schemas.microsoft.com/office/drawing/2014/main" id="{726588C6-05AE-100B-6F95-532F1EFD77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65" y="6432021"/>
            <a:ext cx="704773" cy="213781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86F55056-1F37-942C-EC47-830E8AC96EFE}"/>
              </a:ext>
            </a:extLst>
          </p:cNvPr>
          <p:cNvSpPr txBox="1"/>
          <p:nvPr/>
        </p:nvSpPr>
        <p:spPr>
          <a:xfrm>
            <a:off x="838198" y="1191873"/>
            <a:ext cx="10515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4.4 Simulation</a:t>
            </a:r>
          </a:p>
        </p:txBody>
      </p:sp>
      <p:pic>
        <p:nvPicPr>
          <p:cNvPr id="13" name="Inhaltsplatzhalter 12">
            <a:extLst>
              <a:ext uri="{FF2B5EF4-FFF2-40B4-BE49-F238E27FC236}">
                <a16:creationId xmlns:a16="http://schemas.microsoft.com/office/drawing/2014/main" id="{DEB7E192-F9F0-C86C-37FE-0DBEE41E06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275178" y="1825625"/>
            <a:ext cx="4109597" cy="4351338"/>
          </a:xfr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AD3588FC-E0E6-2671-7DF0-DE26238B2A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5975" y="2978831"/>
            <a:ext cx="4670849" cy="2044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1731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hteck 19">
            <a:extLst>
              <a:ext uri="{FF2B5EF4-FFF2-40B4-BE49-F238E27FC236}">
                <a16:creationId xmlns:a16="http://schemas.microsoft.com/office/drawing/2014/main" id="{0A326710-251C-FF72-B852-9CF72453183E}"/>
              </a:ext>
            </a:extLst>
          </p:cNvPr>
          <p:cNvSpPr/>
          <p:nvPr/>
        </p:nvSpPr>
        <p:spPr>
          <a:xfrm>
            <a:off x="0" y="498190"/>
            <a:ext cx="12191998" cy="517109"/>
          </a:xfrm>
          <a:prstGeom prst="rect">
            <a:avLst/>
          </a:prstGeom>
          <a:solidFill>
            <a:srgbClr val="78B802"/>
          </a:solidFill>
          <a:ln>
            <a:solidFill>
              <a:srgbClr val="78B8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1CC50E63-447D-5543-B2D8-82D62DF963E7}"/>
              </a:ext>
            </a:extLst>
          </p:cNvPr>
          <p:cNvSpPr/>
          <p:nvPr/>
        </p:nvSpPr>
        <p:spPr>
          <a:xfrm>
            <a:off x="838199" y="6362964"/>
            <a:ext cx="11353799" cy="359454"/>
          </a:xfrm>
          <a:prstGeom prst="rect">
            <a:avLst/>
          </a:prstGeom>
          <a:solidFill>
            <a:srgbClr val="78B802"/>
          </a:solidFill>
          <a:ln>
            <a:solidFill>
              <a:srgbClr val="78B8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9C4C575-DA9A-6A3E-9C43-461710592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5044"/>
            <a:ext cx="10515600" cy="395982"/>
          </a:xfrm>
        </p:spPr>
        <p:txBody>
          <a:bodyPr>
            <a:normAutofit fontScale="90000"/>
          </a:bodyPr>
          <a:lstStyle/>
          <a:p>
            <a:r>
              <a:rPr lang="de-DE" sz="2400" b="1" dirty="0"/>
              <a:t>5. Erstellung des Gesamtmodells</a:t>
            </a:r>
          </a:p>
        </p:txBody>
      </p:sp>
      <p:sp>
        <p:nvSpPr>
          <p:cNvPr id="16" name="Datumsplatzhalter 15">
            <a:extLst>
              <a:ext uri="{FF2B5EF4-FFF2-40B4-BE49-F238E27FC236}">
                <a16:creationId xmlns:a16="http://schemas.microsoft.com/office/drawing/2014/main" id="{854FD1D8-4A8A-3E2A-E04B-2491A1B347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5AD0D-7414-48CC-894E-FE2676CCE80D}" type="datetime1">
              <a:rPr lang="de-DE" smtClean="0">
                <a:solidFill>
                  <a:schemeClr val="bg1"/>
                </a:solidFill>
              </a:rPr>
              <a:t>09.02.2023</a:t>
            </a:fld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7" name="Fußzeilenplatzhalter 16">
            <a:extLst>
              <a:ext uri="{FF2B5EF4-FFF2-40B4-BE49-F238E27FC236}">
                <a16:creationId xmlns:a16="http://schemas.microsoft.com/office/drawing/2014/main" id="{397AA3AD-A32F-5040-3E74-4D113AA45F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Automation in regenerativen Energiesystemen</a:t>
            </a:r>
          </a:p>
        </p:txBody>
      </p:sp>
      <p:sp>
        <p:nvSpPr>
          <p:cNvPr id="18" name="Foliennummernplatzhalter 17">
            <a:extLst>
              <a:ext uri="{FF2B5EF4-FFF2-40B4-BE49-F238E27FC236}">
                <a16:creationId xmlns:a16="http://schemas.microsoft.com/office/drawing/2014/main" id="{AB5C7E6B-47D0-0C4B-BC87-90F10A42F0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889EA-503F-4929-A5CC-3CD446A1F7BB}" type="slidenum">
              <a:rPr lang="de-DE" smtClean="0">
                <a:solidFill>
                  <a:schemeClr val="bg1"/>
                </a:solidFill>
              </a:rPr>
              <a:t>17</a:t>
            </a:fld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5C8E9FBB-51EA-BBEA-ABAF-87180B5B7E25}"/>
              </a:ext>
            </a:extLst>
          </p:cNvPr>
          <p:cNvSpPr txBox="1"/>
          <p:nvPr/>
        </p:nvSpPr>
        <p:spPr>
          <a:xfrm>
            <a:off x="8736196" y="612884"/>
            <a:ext cx="34558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Christopher Berg, Sebastian Richter, Aaron Zielstorff</a:t>
            </a:r>
            <a:endParaRPr lang="de-DE" sz="1200" dirty="0">
              <a:solidFill>
                <a:schemeClr val="bg1"/>
              </a:solidFill>
            </a:endParaRP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67DD8506-A801-027E-8838-72AE69689EE5}"/>
              </a:ext>
            </a:extLst>
          </p:cNvPr>
          <p:cNvSpPr txBox="1"/>
          <p:nvPr/>
        </p:nvSpPr>
        <p:spPr>
          <a:xfrm>
            <a:off x="53403" y="620135"/>
            <a:ext cx="34558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Prof. Dr.-Ing. Horst Schulte</a:t>
            </a:r>
            <a:endParaRPr lang="de-DE" sz="1200" dirty="0">
              <a:solidFill>
                <a:schemeClr val="bg1"/>
              </a:solidFill>
            </a:endParaRPr>
          </a:p>
        </p:txBody>
      </p:sp>
      <p:pic>
        <p:nvPicPr>
          <p:cNvPr id="29" name="Grafik 28">
            <a:extLst>
              <a:ext uri="{FF2B5EF4-FFF2-40B4-BE49-F238E27FC236}">
                <a16:creationId xmlns:a16="http://schemas.microsoft.com/office/drawing/2014/main" id="{726588C6-05AE-100B-6F95-532F1EFD77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65" y="6432021"/>
            <a:ext cx="704773" cy="213781"/>
          </a:xfrm>
          <a:prstGeom prst="rect">
            <a:avLst/>
          </a:prstGeom>
        </p:spPr>
      </p:pic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4769F848-C264-E65E-07A1-7855EF270F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323572" y="1437814"/>
            <a:ext cx="7544853" cy="4669780"/>
          </a:xfrm>
        </p:spPr>
      </p:pic>
    </p:spTree>
    <p:extLst>
      <p:ext uri="{BB962C8B-B14F-4D97-AF65-F5344CB8AC3E}">
        <p14:creationId xmlns:p14="http://schemas.microsoft.com/office/powerpoint/2010/main" val="15356172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hteck 19">
            <a:extLst>
              <a:ext uri="{FF2B5EF4-FFF2-40B4-BE49-F238E27FC236}">
                <a16:creationId xmlns:a16="http://schemas.microsoft.com/office/drawing/2014/main" id="{0A326710-251C-FF72-B852-9CF72453183E}"/>
              </a:ext>
            </a:extLst>
          </p:cNvPr>
          <p:cNvSpPr/>
          <p:nvPr/>
        </p:nvSpPr>
        <p:spPr>
          <a:xfrm>
            <a:off x="0" y="498190"/>
            <a:ext cx="12191998" cy="517109"/>
          </a:xfrm>
          <a:prstGeom prst="rect">
            <a:avLst/>
          </a:prstGeom>
          <a:solidFill>
            <a:srgbClr val="78B802"/>
          </a:solidFill>
          <a:ln>
            <a:solidFill>
              <a:srgbClr val="78B8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1CC50E63-447D-5543-B2D8-82D62DF963E7}"/>
              </a:ext>
            </a:extLst>
          </p:cNvPr>
          <p:cNvSpPr/>
          <p:nvPr/>
        </p:nvSpPr>
        <p:spPr>
          <a:xfrm>
            <a:off x="838199" y="6362964"/>
            <a:ext cx="11353799" cy="359454"/>
          </a:xfrm>
          <a:prstGeom prst="rect">
            <a:avLst/>
          </a:prstGeom>
          <a:solidFill>
            <a:srgbClr val="78B802"/>
          </a:solidFill>
          <a:ln>
            <a:solidFill>
              <a:srgbClr val="78B8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9C4C575-DA9A-6A3E-9C43-461710592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5044"/>
            <a:ext cx="10515600" cy="395982"/>
          </a:xfrm>
        </p:spPr>
        <p:txBody>
          <a:bodyPr>
            <a:normAutofit fontScale="90000"/>
          </a:bodyPr>
          <a:lstStyle/>
          <a:p>
            <a:r>
              <a:rPr lang="de-DE" sz="2400" b="1" dirty="0"/>
              <a:t>6. Momentenregelung des Antriebsstrangs</a:t>
            </a:r>
          </a:p>
        </p:txBody>
      </p:sp>
      <p:sp>
        <p:nvSpPr>
          <p:cNvPr id="16" name="Datumsplatzhalter 15">
            <a:extLst>
              <a:ext uri="{FF2B5EF4-FFF2-40B4-BE49-F238E27FC236}">
                <a16:creationId xmlns:a16="http://schemas.microsoft.com/office/drawing/2014/main" id="{854FD1D8-4A8A-3E2A-E04B-2491A1B347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5AD0D-7414-48CC-894E-FE2676CCE80D}" type="datetime1">
              <a:rPr lang="de-DE" smtClean="0">
                <a:solidFill>
                  <a:schemeClr val="bg1"/>
                </a:solidFill>
              </a:rPr>
              <a:t>09.02.2023</a:t>
            </a:fld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7" name="Fußzeilenplatzhalter 16">
            <a:extLst>
              <a:ext uri="{FF2B5EF4-FFF2-40B4-BE49-F238E27FC236}">
                <a16:creationId xmlns:a16="http://schemas.microsoft.com/office/drawing/2014/main" id="{397AA3AD-A32F-5040-3E74-4D113AA45F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Automation in regenerativen Energiesystemen</a:t>
            </a:r>
          </a:p>
        </p:txBody>
      </p:sp>
      <p:sp>
        <p:nvSpPr>
          <p:cNvPr id="18" name="Foliennummernplatzhalter 17">
            <a:extLst>
              <a:ext uri="{FF2B5EF4-FFF2-40B4-BE49-F238E27FC236}">
                <a16:creationId xmlns:a16="http://schemas.microsoft.com/office/drawing/2014/main" id="{AB5C7E6B-47D0-0C4B-BC87-90F10A42F0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889EA-503F-4929-A5CC-3CD446A1F7BB}" type="slidenum">
              <a:rPr lang="de-DE" smtClean="0">
                <a:solidFill>
                  <a:schemeClr val="bg1"/>
                </a:solidFill>
              </a:rPr>
              <a:t>18</a:t>
            </a:fld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5C8E9FBB-51EA-BBEA-ABAF-87180B5B7E25}"/>
              </a:ext>
            </a:extLst>
          </p:cNvPr>
          <p:cNvSpPr txBox="1"/>
          <p:nvPr/>
        </p:nvSpPr>
        <p:spPr>
          <a:xfrm>
            <a:off x="8736196" y="612884"/>
            <a:ext cx="34558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Christopher Berg, Sebastian Richter, Aaron Zielstorff</a:t>
            </a:r>
            <a:endParaRPr lang="de-DE" sz="1200" dirty="0">
              <a:solidFill>
                <a:schemeClr val="bg1"/>
              </a:solidFill>
            </a:endParaRP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67DD8506-A801-027E-8838-72AE69689EE5}"/>
              </a:ext>
            </a:extLst>
          </p:cNvPr>
          <p:cNvSpPr txBox="1"/>
          <p:nvPr/>
        </p:nvSpPr>
        <p:spPr>
          <a:xfrm>
            <a:off x="53403" y="620135"/>
            <a:ext cx="34558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Prof. Dr.-Ing. Horst Schulte</a:t>
            </a:r>
            <a:endParaRPr lang="de-DE" sz="1200" dirty="0">
              <a:solidFill>
                <a:schemeClr val="bg1"/>
              </a:solidFill>
            </a:endParaRPr>
          </a:p>
        </p:txBody>
      </p:sp>
      <p:pic>
        <p:nvPicPr>
          <p:cNvPr id="29" name="Grafik 28">
            <a:extLst>
              <a:ext uri="{FF2B5EF4-FFF2-40B4-BE49-F238E27FC236}">
                <a16:creationId xmlns:a16="http://schemas.microsoft.com/office/drawing/2014/main" id="{726588C6-05AE-100B-6F95-532F1EFD77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65" y="6432021"/>
            <a:ext cx="704773" cy="213781"/>
          </a:xfrm>
          <a:prstGeom prst="rect">
            <a:avLst/>
          </a:prstGeom>
        </p:spPr>
      </p:pic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D5E55D65-051C-46D5-660B-43B2F5E995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86295" y="2615980"/>
            <a:ext cx="4990209" cy="2440784"/>
          </a:xfr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AFE016C5-DAA5-8D84-E6D7-AE3C0F620336}"/>
              </a:ext>
            </a:extLst>
          </p:cNvPr>
          <p:cNvSpPr txBox="1"/>
          <p:nvPr/>
        </p:nvSpPr>
        <p:spPr>
          <a:xfrm>
            <a:off x="838198" y="1191873"/>
            <a:ext cx="10515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6.1 Regelungsziele und Regelkreis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E2B4FBEB-A37B-1AE5-FAB6-0C1792528B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3255" y="3200379"/>
            <a:ext cx="3874689" cy="1408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4584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hteck 19">
            <a:extLst>
              <a:ext uri="{FF2B5EF4-FFF2-40B4-BE49-F238E27FC236}">
                <a16:creationId xmlns:a16="http://schemas.microsoft.com/office/drawing/2014/main" id="{0A326710-251C-FF72-B852-9CF72453183E}"/>
              </a:ext>
            </a:extLst>
          </p:cNvPr>
          <p:cNvSpPr/>
          <p:nvPr/>
        </p:nvSpPr>
        <p:spPr>
          <a:xfrm>
            <a:off x="0" y="498190"/>
            <a:ext cx="12191998" cy="517109"/>
          </a:xfrm>
          <a:prstGeom prst="rect">
            <a:avLst/>
          </a:prstGeom>
          <a:solidFill>
            <a:srgbClr val="78B802"/>
          </a:solidFill>
          <a:ln>
            <a:solidFill>
              <a:srgbClr val="78B8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1CC50E63-447D-5543-B2D8-82D62DF963E7}"/>
              </a:ext>
            </a:extLst>
          </p:cNvPr>
          <p:cNvSpPr/>
          <p:nvPr/>
        </p:nvSpPr>
        <p:spPr>
          <a:xfrm>
            <a:off x="838199" y="6362964"/>
            <a:ext cx="11353799" cy="359454"/>
          </a:xfrm>
          <a:prstGeom prst="rect">
            <a:avLst/>
          </a:prstGeom>
          <a:solidFill>
            <a:srgbClr val="78B802"/>
          </a:solidFill>
          <a:ln>
            <a:solidFill>
              <a:srgbClr val="78B8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9C4C575-DA9A-6A3E-9C43-461710592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5044"/>
            <a:ext cx="10515600" cy="395982"/>
          </a:xfrm>
        </p:spPr>
        <p:txBody>
          <a:bodyPr>
            <a:normAutofit fontScale="90000"/>
          </a:bodyPr>
          <a:lstStyle/>
          <a:p>
            <a:r>
              <a:rPr lang="de-DE" sz="2400" b="1" dirty="0"/>
              <a:t>6. Momentenregelung des Antriebsstrangs</a:t>
            </a:r>
          </a:p>
        </p:txBody>
      </p:sp>
      <p:sp>
        <p:nvSpPr>
          <p:cNvPr id="16" name="Datumsplatzhalter 15">
            <a:extLst>
              <a:ext uri="{FF2B5EF4-FFF2-40B4-BE49-F238E27FC236}">
                <a16:creationId xmlns:a16="http://schemas.microsoft.com/office/drawing/2014/main" id="{854FD1D8-4A8A-3E2A-E04B-2491A1B347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5AD0D-7414-48CC-894E-FE2676CCE80D}" type="datetime1">
              <a:rPr lang="de-DE" smtClean="0">
                <a:solidFill>
                  <a:schemeClr val="bg1"/>
                </a:solidFill>
              </a:rPr>
              <a:t>09.02.2023</a:t>
            </a:fld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7" name="Fußzeilenplatzhalter 16">
            <a:extLst>
              <a:ext uri="{FF2B5EF4-FFF2-40B4-BE49-F238E27FC236}">
                <a16:creationId xmlns:a16="http://schemas.microsoft.com/office/drawing/2014/main" id="{397AA3AD-A32F-5040-3E74-4D113AA45F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Automation in regenerativen Energiesystemen</a:t>
            </a:r>
          </a:p>
        </p:txBody>
      </p:sp>
      <p:sp>
        <p:nvSpPr>
          <p:cNvPr id="18" name="Foliennummernplatzhalter 17">
            <a:extLst>
              <a:ext uri="{FF2B5EF4-FFF2-40B4-BE49-F238E27FC236}">
                <a16:creationId xmlns:a16="http://schemas.microsoft.com/office/drawing/2014/main" id="{AB5C7E6B-47D0-0C4B-BC87-90F10A42F0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889EA-503F-4929-A5CC-3CD446A1F7BB}" type="slidenum">
              <a:rPr lang="de-DE" smtClean="0">
                <a:solidFill>
                  <a:schemeClr val="bg1"/>
                </a:solidFill>
              </a:rPr>
              <a:t>19</a:t>
            </a:fld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5C8E9FBB-51EA-BBEA-ABAF-87180B5B7E25}"/>
              </a:ext>
            </a:extLst>
          </p:cNvPr>
          <p:cNvSpPr txBox="1"/>
          <p:nvPr/>
        </p:nvSpPr>
        <p:spPr>
          <a:xfrm>
            <a:off x="8736196" y="612884"/>
            <a:ext cx="34558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Christopher Berg, Sebastian Richter, Aaron Zielstorff</a:t>
            </a:r>
            <a:endParaRPr lang="de-DE" sz="1200" dirty="0">
              <a:solidFill>
                <a:schemeClr val="bg1"/>
              </a:solidFill>
            </a:endParaRP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67DD8506-A801-027E-8838-72AE69689EE5}"/>
              </a:ext>
            </a:extLst>
          </p:cNvPr>
          <p:cNvSpPr txBox="1"/>
          <p:nvPr/>
        </p:nvSpPr>
        <p:spPr>
          <a:xfrm>
            <a:off x="53403" y="620135"/>
            <a:ext cx="34558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Prof. Dr.-Ing. Horst Schulte</a:t>
            </a:r>
            <a:endParaRPr lang="de-DE" sz="1200" dirty="0">
              <a:solidFill>
                <a:schemeClr val="bg1"/>
              </a:solidFill>
            </a:endParaRPr>
          </a:p>
        </p:txBody>
      </p:sp>
      <p:pic>
        <p:nvPicPr>
          <p:cNvPr id="29" name="Grafik 28">
            <a:extLst>
              <a:ext uri="{FF2B5EF4-FFF2-40B4-BE49-F238E27FC236}">
                <a16:creationId xmlns:a16="http://schemas.microsoft.com/office/drawing/2014/main" id="{726588C6-05AE-100B-6F95-532F1EFD77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65" y="6432021"/>
            <a:ext cx="704773" cy="213781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AFE016C5-DAA5-8D84-E6D7-AE3C0F620336}"/>
              </a:ext>
            </a:extLst>
          </p:cNvPr>
          <p:cNvSpPr txBox="1"/>
          <p:nvPr/>
        </p:nvSpPr>
        <p:spPr>
          <a:xfrm>
            <a:off x="838198" y="1191873"/>
            <a:ext cx="10515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6.2 Unterer Teillastbereich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80E79EEE-15B3-D90A-2627-1CD587F863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9096" y="3121011"/>
            <a:ext cx="2351755" cy="1136241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1A5D351A-4F2D-5ED6-5B61-E74101B751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0015" y="2723466"/>
            <a:ext cx="5227011" cy="2332282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CD98077D-0C23-244A-1BC4-55CFF2C34ECA}"/>
              </a:ext>
            </a:extLst>
          </p:cNvPr>
          <p:cNvSpPr txBox="1"/>
          <p:nvPr/>
        </p:nvSpPr>
        <p:spPr>
          <a:xfrm>
            <a:off x="1033922" y="2786972"/>
            <a:ext cx="30707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u="sng" dirty="0"/>
              <a:t>Berechnungsvorschrift für die Steuerung des UTLB:</a:t>
            </a:r>
          </a:p>
        </p:txBody>
      </p:sp>
    </p:spTree>
    <p:extLst>
      <p:ext uri="{BB962C8B-B14F-4D97-AF65-F5344CB8AC3E}">
        <p14:creationId xmlns:p14="http://schemas.microsoft.com/office/powerpoint/2010/main" val="2963319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hteck 19">
            <a:extLst>
              <a:ext uri="{FF2B5EF4-FFF2-40B4-BE49-F238E27FC236}">
                <a16:creationId xmlns:a16="http://schemas.microsoft.com/office/drawing/2014/main" id="{0A326710-251C-FF72-B852-9CF72453183E}"/>
              </a:ext>
            </a:extLst>
          </p:cNvPr>
          <p:cNvSpPr/>
          <p:nvPr/>
        </p:nvSpPr>
        <p:spPr>
          <a:xfrm>
            <a:off x="0" y="498190"/>
            <a:ext cx="12191998" cy="517109"/>
          </a:xfrm>
          <a:prstGeom prst="rect">
            <a:avLst/>
          </a:prstGeom>
          <a:solidFill>
            <a:srgbClr val="78B802"/>
          </a:solidFill>
          <a:ln>
            <a:solidFill>
              <a:srgbClr val="78B8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1CC50E63-447D-5543-B2D8-82D62DF963E7}"/>
              </a:ext>
            </a:extLst>
          </p:cNvPr>
          <p:cNvSpPr/>
          <p:nvPr/>
        </p:nvSpPr>
        <p:spPr>
          <a:xfrm>
            <a:off x="838199" y="6362964"/>
            <a:ext cx="11353799" cy="359454"/>
          </a:xfrm>
          <a:prstGeom prst="rect">
            <a:avLst/>
          </a:prstGeom>
          <a:solidFill>
            <a:srgbClr val="78B802"/>
          </a:solidFill>
          <a:ln>
            <a:solidFill>
              <a:srgbClr val="78B8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9C4C575-DA9A-6A3E-9C43-461710592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5044"/>
            <a:ext cx="10515600" cy="395982"/>
          </a:xfrm>
        </p:spPr>
        <p:txBody>
          <a:bodyPr>
            <a:normAutofit fontScale="90000"/>
          </a:bodyPr>
          <a:lstStyle/>
          <a:p>
            <a:r>
              <a:rPr lang="de-DE" sz="2400" b="1" dirty="0"/>
              <a:t>Gliederung</a:t>
            </a:r>
          </a:p>
        </p:txBody>
      </p:sp>
      <p:sp>
        <p:nvSpPr>
          <p:cNvPr id="16" name="Datumsplatzhalter 15">
            <a:extLst>
              <a:ext uri="{FF2B5EF4-FFF2-40B4-BE49-F238E27FC236}">
                <a16:creationId xmlns:a16="http://schemas.microsoft.com/office/drawing/2014/main" id="{854FD1D8-4A8A-3E2A-E04B-2491A1B347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5AD0D-7414-48CC-894E-FE2676CCE80D}" type="datetime1">
              <a:rPr lang="de-DE" smtClean="0">
                <a:solidFill>
                  <a:schemeClr val="bg1"/>
                </a:solidFill>
              </a:rPr>
              <a:t>09.02.2023</a:t>
            </a:fld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7" name="Fußzeilenplatzhalter 16">
            <a:extLst>
              <a:ext uri="{FF2B5EF4-FFF2-40B4-BE49-F238E27FC236}">
                <a16:creationId xmlns:a16="http://schemas.microsoft.com/office/drawing/2014/main" id="{397AA3AD-A32F-5040-3E74-4D113AA45F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Automation in regenerativen Energiesystemen</a:t>
            </a:r>
          </a:p>
        </p:txBody>
      </p:sp>
      <p:sp>
        <p:nvSpPr>
          <p:cNvPr id="18" name="Foliennummernplatzhalter 17">
            <a:extLst>
              <a:ext uri="{FF2B5EF4-FFF2-40B4-BE49-F238E27FC236}">
                <a16:creationId xmlns:a16="http://schemas.microsoft.com/office/drawing/2014/main" id="{AB5C7E6B-47D0-0C4B-BC87-90F10A42F0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889EA-503F-4929-A5CC-3CD446A1F7BB}" type="slidenum">
              <a:rPr lang="de-DE" smtClean="0">
                <a:solidFill>
                  <a:schemeClr val="bg1"/>
                </a:solidFill>
              </a:rPr>
              <a:t>2</a:t>
            </a:fld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5C8E9FBB-51EA-BBEA-ABAF-87180B5B7E25}"/>
              </a:ext>
            </a:extLst>
          </p:cNvPr>
          <p:cNvSpPr txBox="1"/>
          <p:nvPr/>
        </p:nvSpPr>
        <p:spPr>
          <a:xfrm>
            <a:off x="8736196" y="612884"/>
            <a:ext cx="34558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Christopher Berg, Sebastian Richter, Aaron Zielstorff</a:t>
            </a:r>
            <a:endParaRPr lang="de-DE" sz="1200" dirty="0">
              <a:solidFill>
                <a:schemeClr val="bg1"/>
              </a:solidFill>
            </a:endParaRP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67DD8506-A801-027E-8838-72AE69689EE5}"/>
              </a:ext>
            </a:extLst>
          </p:cNvPr>
          <p:cNvSpPr txBox="1"/>
          <p:nvPr/>
        </p:nvSpPr>
        <p:spPr>
          <a:xfrm>
            <a:off x="53403" y="620135"/>
            <a:ext cx="34558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Prof. Dr.-Ing. Horst Schulte</a:t>
            </a:r>
            <a:endParaRPr lang="de-DE" sz="1200" dirty="0">
              <a:solidFill>
                <a:schemeClr val="bg1"/>
              </a:solidFill>
            </a:endParaRPr>
          </a:p>
        </p:txBody>
      </p:sp>
      <p:sp>
        <p:nvSpPr>
          <p:cNvPr id="27" name="Inhaltsplatzhalter 26">
            <a:extLst>
              <a:ext uri="{FF2B5EF4-FFF2-40B4-BE49-F238E27FC236}">
                <a16:creationId xmlns:a16="http://schemas.microsoft.com/office/drawing/2014/main" id="{388E90A7-4272-5246-A9A3-C012CA8EFD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06273"/>
            <a:ext cx="10515600" cy="407069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de-DE" sz="2400" dirty="0"/>
              <a:t>Einleitung</a:t>
            </a:r>
          </a:p>
          <a:p>
            <a:pPr marL="514350" indent="-514350">
              <a:buFont typeface="+mj-lt"/>
              <a:buAutoNum type="arabicPeriod"/>
            </a:pPr>
            <a:r>
              <a:rPr lang="de-DE" sz="2400" dirty="0"/>
              <a:t>Theoretische Grundlagen</a:t>
            </a:r>
          </a:p>
          <a:p>
            <a:pPr marL="514350" indent="-514350">
              <a:buFont typeface="+mj-lt"/>
              <a:buAutoNum type="arabicPeriod"/>
            </a:pPr>
            <a:r>
              <a:rPr lang="de-DE" sz="2400" dirty="0"/>
              <a:t>Modellierung des Antriebsstrangs</a:t>
            </a:r>
          </a:p>
          <a:p>
            <a:pPr marL="514350" indent="-514350">
              <a:buFont typeface="+mj-lt"/>
              <a:buAutoNum type="arabicPeriod"/>
            </a:pPr>
            <a:r>
              <a:rPr lang="de-DE" sz="2400" dirty="0"/>
              <a:t>Modellierung von Rotorblatt und Turm</a:t>
            </a:r>
          </a:p>
          <a:p>
            <a:pPr marL="514350" indent="-514350">
              <a:buFont typeface="+mj-lt"/>
              <a:buAutoNum type="arabicPeriod"/>
            </a:pPr>
            <a:r>
              <a:rPr lang="de-DE" sz="2400" dirty="0"/>
              <a:t>Erstellung des Gesamtmodells</a:t>
            </a:r>
          </a:p>
          <a:p>
            <a:pPr marL="514350" indent="-514350">
              <a:buFont typeface="+mj-lt"/>
              <a:buAutoNum type="arabicPeriod"/>
            </a:pPr>
            <a:r>
              <a:rPr lang="de-DE" sz="2400" dirty="0"/>
              <a:t>Momentenregelung des Antriebsstrangs</a:t>
            </a:r>
          </a:p>
          <a:p>
            <a:pPr marL="514350" indent="-514350">
              <a:buFont typeface="+mj-lt"/>
              <a:buAutoNum type="arabicPeriod"/>
            </a:pPr>
            <a:r>
              <a:rPr lang="de-DE" sz="2400" dirty="0"/>
              <a:t>Ausblick</a:t>
            </a:r>
          </a:p>
        </p:txBody>
      </p:sp>
      <p:pic>
        <p:nvPicPr>
          <p:cNvPr id="29" name="Grafik 28">
            <a:extLst>
              <a:ext uri="{FF2B5EF4-FFF2-40B4-BE49-F238E27FC236}">
                <a16:creationId xmlns:a16="http://schemas.microsoft.com/office/drawing/2014/main" id="{726588C6-05AE-100B-6F95-532F1EFD77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65" y="6432021"/>
            <a:ext cx="704773" cy="213781"/>
          </a:xfrm>
          <a:prstGeom prst="rect">
            <a:avLst/>
          </a:prstGeom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7A330827-197A-0487-9EE3-0CBF73CF28E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973"/>
          <a:stretch/>
        </p:blipFill>
        <p:spPr>
          <a:xfrm>
            <a:off x="6969146" y="2050713"/>
            <a:ext cx="4462766" cy="334589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949590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hteck 19">
            <a:extLst>
              <a:ext uri="{FF2B5EF4-FFF2-40B4-BE49-F238E27FC236}">
                <a16:creationId xmlns:a16="http://schemas.microsoft.com/office/drawing/2014/main" id="{0A326710-251C-FF72-B852-9CF72453183E}"/>
              </a:ext>
            </a:extLst>
          </p:cNvPr>
          <p:cNvSpPr/>
          <p:nvPr/>
        </p:nvSpPr>
        <p:spPr>
          <a:xfrm>
            <a:off x="0" y="498190"/>
            <a:ext cx="12191998" cy="517109"/>
          </a:xfrm>
          <a:prstGeom prst="rect">
            <a:avLst/>
          </a:prstGeom>
          <a:solidFill>
            <a:srgbClr val="78B802"/>
          </a:solidFill>
          <a:ln>
            <a:solidFill>
              <a:srgbClr val="78B8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1CC50E63-447D-5543-B2D8-82D62DF963E7}"/>
              </a:ext>
            </a:extLst>
          </p:cNvPr>
          <p:cNvSpPr/>
          <p:nvPr/>
        </p:nvSpPr>
        <p:spPr>
          <a:xfrm>
            <a:off x="838199" y="6362964"/>
            <a:ext cx="11353799" cy="359454"/>
          </a:xfrm>
          <a:prstGeom prst="rect">
            <a:avLst/>
          </a:prstGeom>
          <a:solidFill>
            <a:srgbClr val="78B802"/>
          </a:solidFill>
          <a:ln>
            <a:solidFill>
              <a:srgbClr val="78B8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9C4C575-DA9A-6A3E-9C43-461710592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5044"/>
            <a:ext cx="10515600" cy="395982"/>
          </a:xfrm>
        </p:spPr>
        <p:txBody>
          <a:bodyPr>
            <a:normAutofit fontScale="90000"/>
          </a:bodyPr>
          <a:lstStyle/>
          <a:p>
            <a:r>
              <a:rPr lang="de-DE" sz="2400" b="1" dirty="0"/>
              <a:t>6. Momentenregelung des Antriebsstrangs</a:t>
            </a:r>
          </a:p>
        </p:txBody>
      </p:sp>
      <p:sp>
        <p:nvSpPr>
          <p:cNvPr id="16" name="Datumsplatzhalter 15">
            <a:extLst>
              <a:ext uri="{FF2B5EF4-FFF2-40B4-BE49-F238E27FC236}">
                <a16:creationId xmlns:a16="http://schemas.microsoft.com/office/drawing/2014/main" id="{854FD1D8-4A8A-3E2A-E04B-2491A1B347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5AD0D-7414-48CC-894E-FE2676CCE80D}" type="datetime1">
              <a:rPr lang="de-DE" smtClean="0">
                <a:solidFill>
                  <a:schemeClr val="bg1"/>
                </a:solidFill>
              </a:rPr>
              <a:t>09.02.2023</a:t>
            </a:fld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7" name="Fußzeilenplatzhalter 16">
            <a:extLst>
              <a:ext uri="{FF2B5EF4-FFF2-40B4-BE49-F238E27FC236}">
                <a16:creationId xmlns:a16="http://schemas.microsoft.com/office/drawing/2014/main" id="{397AA3AD-A32F-5040-3E74-4D113AA45F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Automation in regenerativen Energiesystemen</a:t>
            </a:r>
          </a:p>
        </p:txBody>
      </p:sp>
      <p:sp>
        <p:nvSpPr>
          <p:cNvPr id="18" name="Foliennummernplatzhalter 17">
            <a:extLst>
              <a:ext uri="{FF2B5EF4-FFF2-40B4-BE49-F238E27FC236}">
                <a16:creationId xmlns:a16="http://schemas.microsoft.com/office/drawing/2014/main" id="{AB5C7E6B-47D0-0C4B-BC87-90F10A42F0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889EA-503F-4929-A5CC-3CD446A1F7BB}" type="slidenum">
              <a:rPr lang="de-DE" smtClean="0">
                <a:solidFill>
                  <a:schemeClr val="bg1"/>
                </a:solidFill>
              </a:rPr>
              <a:t>20</a:t>
            </a:fld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5C8E9FBB-51EA-BBEA-ABAF-87180B5B7E25}"/>
              </a:ext>
            </a:extLst>
          </p:cNvPr>
          <p:cNvSpPr txBox="1"/>
          <p:nvPr/>
        </p:nvSpPr>
        <p:spPr>
          <a:xfrm>
            <a:off x="8736196" y="612884"/>
            <a:ext cx="34558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Christopher Berg, Sebastian Richter, Aaron Zielstorff</a:t>
            </a:r>
            <a:endParaRPr lang="de-DE" sz="1200" dirty="0">
              <a:solidFill>
                <a:schemeClr val="bg1"/>
              </a:solidFill>
            </a:endParaRP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67DD8506-A801-027E-8838-72AE69689EE5}"/>
              </a:ext>
            </a:extLst>
          </p:cNvPr>
          <p:cNvSpPr txBox="1"/>
          <p:nvPr/>
        </p:nvSpPr>
        <p:spPr>
          <a:xfrm>
            <a:off x="53403" y="620135"/>
            <a:ext cx="34558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Prof. Dr.-Ing. Horst Schulte</a:t>
            </a:r>
            <a:endParaRPr lang="de-DE" sz="1200" dirty="0">
              <a:solidFill>
                <a:schemeClr val="bg1"/>
              </a:solidFill>
            </a:endParaRPr>
          </a:p>
        </p:txBody>
      </p:sp>
      <p:pic>
        <p:nvPicPr>
          <p:cNvPr id="29" name="Grafik 28">
            <a:extLst>
              <a:ext uri="{FF2B5EF4-FFF2-40B4-BE49-F238E27FC236}">
                <a16:creationId xmlns:a16="http://schemas.microsoft.com/office/drawing/2014/main" id="{726588C6-05AE-100B-6F95-532F1EFD77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65" y="6432021"/>
            <a:ext cx="704773" cy="213781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AFE016C5-DAA5-8D84-E6D7-AE3C0F620336}"/>
              </a:ext>
            </a:extLst>
          </p:cNvPr>
          <p:cNvSpPr txBox="1"/>
          <p:nvPr/>
        </p:nvSpPr>
        <p:spPr>
          <a:xfrm>
            <a:off x="838198" y="1191873"/>
            <a:ext cx="10515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6.3 Vorgehensweise bei der </a:t>
            </a:r>
            <a:r>
              <a:rPr lang="de-DE" dirty="0" err="1"/>
              <a:t>Reglerauslegung</a:t>
            </a:r>
            <a:r>
              <a:rPr lang="de-DE" dirty="0"/>
              <a:t> für den oberen Teillastbereich und Volllastbereich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D6B65EC5-495E-B4E5-F108-8386CC636DA8}"/>
              </a:ext>
            </a:extLst>
          </p:cNvPr>
          <p:cNvSpPr txBox="1"/>
          <p:nvPr/>
        </p:nvSpPr>
        <p:spPr>
          <a:xfrm>
            <a:off x="838198" y="2182761"/>
            <a:ext cx="8831334" cy="3892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AutoNum type="arabicPeriod"/>
            </a:pPr>
            <a:r>
              <a:rPr lang="de-DE" dirty="0"/>
              <a:t>Linearisierung der Streckenübertragungsfunktion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de-DE" dirty="0"/>
              <a:t>Aufstellen eines „systemtheoretisches“ Referenzmodells auf Basis des Funktionsmodells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de-DE" dirty="0"/>
              <a:t>Aufstellen des physikalischen Modells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de-DE" dirty="0"/>
              <a:t>Vergleich beider Systeme auf das Systemverhalten mithilfe des Koeffizientenvergleichs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de-DE" dirty="0"/>
              <a:t>Algebraische </a:t>
            </a:r>
            <a:r>
              <a:rPr lang="de-DE" dirty="0" err="1"/>
              <a:t>Reglerauslegung</a:t>
            </a:r>
            <a:r>
              <a:rPr lang="de-DE" dirty="0"/>
              <a:t> im s-Bereich</a:t>
            </a:r>
          </a:p>
          <a:p>
            <a:pPr>
              <a:lnSpc>
                <a:spcPct val="200000"/>
              </a:lnSpc>
            </a:pPr>
            <a:r>
              <a:rPr lang="de-DE" dirty="0">
                <a:sym typeface="Wingdings" panose="05000000000000000000" pitchFamily="2" charset="2"/>
              </a:rPr>
              <a:t> Ergebnis der Vorgehensweise sind </a:t>
            </a:r>
            <a:r>
              <a:rPr lang="de-DE" dirty="0" err="1">
                <a:sym typeface="Wingdings" panose="05000000000000000000" pitchFamily="2" charset="2"/>
              </a:rPr>
              <a:t>Reglerkoeffizienten</a:t>
            </a:r>
            <a:r>
              <a:rPr lang="de-DE" dirty="0">
                <a:sym typeface="Wingdings" panose="05000000000000000000" pitchFamily="2" charset="2"/>
              </a:rPr>
              <a:t> für die jeweiligen Arbeitsbereiche</a:t>
            </a:r>
            <a:endParaRPr lang="de-DE" dirty="0"/>
          </a:p>
          <a:p>
            <a:pPr marL="342900" indent="-342900">
              <a:lnSpc>
                <a:spcPct val="200000"/>
              </a:lnSpc>
              <a:buAutoNum type="arabicPeriod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433363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hteck 19">
            <a:extLst>
              <a:ext uri="{FF2B5EF4-FFF2-40B4-BE49-F238E27FC236}">
                <a16:creationId xmlns:a16="http://schemas.microsoft.com/office/drawing/2014/main" id="{0A326710-251C-FF72-B852-9CF72453183E}"/>
              </a:ext>
            </a:extLst>
          </p:cNvPr>
          <p:cNvSpPr/>
          <p:nvPr/>
        </p:nvSpPr>
        <p:spPr>
          <a:xfrm>
            <a:off x="0" y="498190"/>
            <a:ext cx="12191998" cy="517109"/>
          </a:xfrm>
          <a:prstGeom prst="rect">
            <a:avLst/>
          </a:prstGeom>
          <a:solidFill>
            <a:srgbClr val="78B802"/>
          </a:solidFill>
          <a:ln>
            <a:solidFill>
              <a:srgbClr val="78B8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1CC50E63-447D-5543-B2D8-82D62DF963E7}"/>
              </a:ext>
            </a:extLst>
          </p:cNvPr>
          <p:cNvSpPr/>
          <p:nvPr/>
        </p:nvSpPr>
        <p:spPr>
          <a:xfrm>
            <a:off x="838199" y="6362964"/>
            <a:ext cx="11353799" cy="359454"/>
          </a:xfrm>
          <a:prstGeom prst="rect">
            <a:avLst/>
          </a:prstGeom>
          <a:solidFill>
            <a:srgbClr val="78B802"/>
          </a:solidFill>
          <a:ln>
            <a:solidFill>
              <a:srgbClr val="78B8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9C4C575-DA9A-6A3E-9C43-461710592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5044"/>
            <a:ext cx="10515600" cy="395982"/>
          </a:xfrm>
        </p:spPr>
        <p:txBody>
          <a:bodyPr>
            <a:normAutofit fontScale="90000"/>
          </a:bodyPr>
          <a:lstStyle/>
          <a:p>
            <a:r>
              <a:rPr lang="de-DE" sz="2400" b="1" dirty="0"/>
              <a:t>6. Momentenregelung des Antriebsstrangs</a:t>
            </a:r>
          </a:p>
        </p:txBody>
      </p:sp>
      <p:sp>
        <p:nvSpPr>
          <p:cNvPr id="16" name="Datumsplatzhalter 15">
            <a:extLst>
              <a:ext uri="{FF2B5EF4-FFF2-40B4-BE49-F238E27FC236}">
                <a16:creationId xmlns:a16="http://schemas.microsoft.com/office/drawing/2014/main" id="{854FD1D8-4A8A-3E2A-E04B-2491A1B347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5AD0D-7414-48CC-894E-FE2676CCE80D}" type="datetime1">
              <a:rPr lang="de-DE" smtClean="0">
                <a:solidFill>
                  <a:schemeClr val="bg1"/>
                </a:solidFill>
              </a:rPr>
              <a:t>09.02.2023</a:t>
            </a:fld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7" name="Fußzeilenplatzhalter 16">
            <a:extLst>
              <a:ext uri="{FF2B5EF4-FFF2-40B4-BE49-F238E27FC236}">
                <a16:creationId xmlns:a16="http://schemas.microsoft.com/office/drawing/2014/main" id="{397AA3AD-A32F-5040-3E74-4D113AA45F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Automation in regenerativen Energiesystemen</a:t>
            </a:r>
          </a:p>
        </p:txBody>
      </p:sp>
      <p:sp>
        <p:nvSpPr>
          <p:cNvPr id="18" name="Foliennummernplatzhalter 17">
            <a:extLst>
              <a:ext uri="{FF2B5EF4-FFF2-40B4-BE49-F238E27FC236}">
                <a16:creationId xmlns:a16="http://schemas.microsoft.com/office/drawing/2014/main" id="{AB5C7E6B-47D0-0C4B-BC87-90F10A42F0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889EA-503F-4929-A5CC-3CD446A1F7BB}" type="slidenum">
              <a:rPr lang="de-DE" smtClean="0">
                <a:solidFill>
                  <a:schemeClr val="bg1"/>
                </a:solidFill>
              </a:rPr>
              <a:t>21</a:t>
            </a:fld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5C8E9FBB-51EA-BBEA-ABAF-87180B5B7E25}"/>
              </a:ext>
            </a:extLst>
          </p:cNvPr>
          <p:cNvSpPr txBox="1"/>
          <p:nvPr/>
        </p:nvSpPr>
        <p:spPr>
          <a:xfrm>
            <a:off x="8736196" y="612884"/>
            <a:ext cx="34558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Christopher Berg, Sebastian Richter, Aaron Zielstorff</a:t>
            </a:r>
            <a:endParaRPr lang="de-DE" sz="1200" dirty="0">
              <a:solidFill>
                <a:schemeClr val="bg1"/>
              </a:solidFill>
            </a:endParaRP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67DD8506-A801-027E-8838-72AE69689EE5}"/>
              </a:ext>
            </a:extLst>
          </p:cNvPr>
          <p:cNvSpPr txBox="1"/>
          <p:nvPr/>
        </p:nvSpPr>
        <p:spPr>
          <a:xfrm>
            <a:off x="53403" y="620135"/>
            <a:ext cx="34558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Prof. Dr.-Ing. Horst Schulte</a:t>
            </a:r>
            <a:endParaRPr lang="de-DE" sz="1200" dirty="0">
              <a:solidFill>
                <a:schemeClr val="bg1"/>
              </a:solidFill>
            </a:endParaRPr>
          </a:p>
        </p:txBody>
      </p:sp>
      <p:pic>
        <p:nvPicPr>
          <p:cNvPr id="29" name="Grafik 28">
            <a:extLst>
              <a:ext uri="{FF2B5EF4-FFF2-40B4-BE49-F238E27FC236}">
                <a16:creationId xmlns:a16="http://schemas.microsoft.com/office/drawing/2014/main" id="{726588C6-05AE-100B-6F95-532F1EFD77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65" y="6432021"/>
            <a:ext cx="704773" cy="213781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AFE016C5-DAA5-8D84-E6D7-AE3C0F620336}"/>
              </a:ext>
            </a:extLst>
          </p:cNvPr>
          <p:cNvSpPr txBox="1"/>
          <p:nvPr/>
        </p:nvSpPr>
        <p:spPr>
          <a:xfrm>
            <a:off x="838198" y="1191873"/>
            <a:ext cx="10515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6.3 Vorgehensweise bei der </a:t>
            </a:r>
            <a:r>
              <a:rPr lang="de-DE" dirty="0" err="1"/>
              <a:t>Reglerauslegung</a:t>
            </a:r>
            <a:r>
              <a:rPr lang="de-DE" dirty="0"/>
              <a:t> für den oberen Teillastbereich und Volllastbereich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EAA1912-54F7-5EBD-39B9-AC11E7CFE5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8" y="2956313"/>
            <a:ext cx="4773002" cy="1998315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2B2BAD5D-7591-0DAF-66DA-62BE5CFD5D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2695" y="2938616"/>
            <a:ext cx="4550032" cy="1953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12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hteck 19">
            <a:extLst>
              <a:ext uri="{FF2B5EF4-FFF2-40B4-BE49-F238E27FC236}">
                <a16:creationId xmlns:a16="http://schemas.microsoft.com/office/drawing/2014/main" id="{0A326710-251C-FF72-B852-9CF72453183E}"/>
              </a:ext>
            </a:extLst>
          </p:cNvPr>
          <p:cNvSpPr/>
          <p:nvPr/>
        </p:nvSpPr>
        <p:spPr>
          <a:xfrm>
            <a:off x="0" y="498190"/>
            <a:ext cx="12191998" cy="517109"/>
          </a:xfrm>
          <a:prstGeom prst="rect">
            <a:avLst/>
          </a:prstGeom>
          <a:solidFill>
            <a:srgbClr val="78B802"/>
          </a:solidFill>
          <a:ln>
            <a:solidFill>
              <a:srgbClr val="78B8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1CC50E63-447D-5543-B2D8-82D62DF963E7}"/>
              </a:ext>
            </a:extLst>
          </p:cNvPr>
          <p:cNvSpPr/>
          <p:nvPr/>
        </p:nvSpPr>
        <p:spPr>
          <a:xfrm>
            <a:off x="838199" y="6362964"/>
            <a:ext cx="11353799" cy="359454"/>
          </a:xfrm>
          <a:prstGeom prst="rect">
            <a:avLst/>
          </a:prstGeom>
          <a:solidFill>
            <a:srgbClr val="78B802"/>
          </a:solidFill>
          <a:ln>
            <a:solidFill>
              <a:srgbClr val="78B8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9C4C575-DA9A-6A3E-9C43-461710592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5044"/>
            <a:ext cx="10515600" cy="395982"/>
          </a:xfrm>
        </p:spPr>
        <p:txBody>
          <a:bodyPr>
            <a:normAutofit fontScale="90000"/>
          </a:bodyPr>
          <a:lstStyle/>
          <a:p>
            <a:r>
              <a:rPr lang="de-DE" sz="2400" b="1" dirty="0"/>
              <a:t>6. Momentenregelung des Antriebsstrangs</a:t>
            </a:r>
          </a:p>
        </p:txBody>
      </p:sp>
      <p:sp>
        <p:nvSpPr>
          <p:cNvPr id="16" name="Datumsplatzhalter 15">
            <a:extLst>
              <a:ext uri="{FF2B5EF4-FFF2-40B4-BE49-F238E27FC236}">
                <a16:creationId xmlns:a16="http://schemas.microsoft.com/office/drawing/2014/main" id="{854FD1D8-4A8A-3E2A-E04B-2491A1B347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5AD0D-7414-48CC-894E-FE2676CCE80D}" type="datetime1">
              <a:rPr lang="de-DE" smtClean="0">
                <a:solidFill>
                  <a:schemeClr val="bg1"/>
                </a:solidFill>
              </a:rPr>
              <a:t>09.02.2023</a:t>
            </a:fld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7" name="Fußzeilenplatzhalter 16">
            <a:extLst>
              <a:ext uri="{FF2B5EF4-FFF2-40B4-BE49-F238E27FC236}">
                <a16:creationId xmlns:a16="http://schemas.microsoft.com/office/drawing/2014/main" id="{397AA3AD-A32F-5040-3E74-4D113AA45F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Automation in regenerativen Energiesystemen</a:t>
            </a:r>
          </a:p>
        </p:txBody>
      </p:sp>
      <p:sp>
        <p:nvSpPr>
          <p:cNvPr id="18" name="Foliennummernplatzhalter 17">
            <a:extLst>
              <a:ext uri="{FF2B5EF4-FFF2-40B4-BE49-F238E27FC236}">
                <a16:creationId xmlns:a16="http://schemas.microsoft.com/office/drawing/2014/main" id="{AB5C7E6B-47D0-0C4B-BC87-90F10A42F0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889EA-503F-4929-A5CC-3CD446A1F7BB}" type="slidenum">
              <a:rPr lang="de-DE" smtClean="0">
                <a:solidFill>
                  <a:schemeClr val="bg1"/>
                </a:solidFill>
              </a:rPr>
              <a:t>22</a:t>
            </a:fld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5C8E9FBB-51EA-BBEA-ABAF-87180B5B7E25}"/>
              </a:ext>
            </a:extLst>
          </p:cNvPr>
          <p:cNvSpPr txBox="1"/>
          <p:nvPr/>
        </p:nvSpPr>
        <p:spPr>
          <a:xfrm>
            <a:off x="8736196" y="612884"/>
            <a:ext cx="34558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Christopher Berg, Sebastian Richter, Aaron Zielstorff</a:t>
            </a:r>
            <a:endParaRPr lang="de-DE" sz="1200" dirty="0">
              <a:solidFill>
                <a:schemeClr val="bg1"/>
              </a:solidFill>
            </a:endParaRP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67DD8506-A801-027E-8838-72AE69689EE5}"/>
              </a:ext>
            </a:extLst>
          </p:cNvPr>
          <p:cNvSpPr txBox="1"/>
          <p:nvPr/>
        </p:nvSpPr>
        <p:spPr>
          <a:xfrm>
            <a:off x="53403" y="620135"/>
            <a:ext cx="34558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Prof. Dr.-Ing. Horst Schulte</a:t>
            </a:r>
            <a:endParaRPr lang="de-DE" sz="1200" dirty="0">
              <a:solidFill>
                <a:schemeClr val="bg1"/>
              </a:solidFill>
            </a:endParaRPr>
          </a:p>
        </p:txBody>
      </p:sp>
      <p:pic>
        <p:nvPicPr>
          <p:cNvPr id="29" name="Grafik 28">
            <a:extLst>
              <a:ext uri="{FF2B5EF4-FFF2-40B4-BE49-F238E27FC236}">
                <a16:creationId xmlns:a16="http://schemas.microsoft.com/office/drawing/2014/main" id="{726588C6-05AE-100B-6F95-532F1EFD77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65" y="6432021"/>
            <a:ext cx="704773" cy="213781"/>
          </a:xfrm>
          <a:prstGeom prst="rect">
            <a:avLst/>
          </a:prstGeom>
        </p:spPr>
      </p:pic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A0999DC1-F924-7812-40C9-D69431622F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57105" y="2093661"/>
            <a:ext cx="4730582" cy="3408538"/>
          </a:xfr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AFE016C5-DAA5-8D84-E6D7-AE3C0F620336}"/>
              </a:ext>
            </a:extLst>
          </p:cNvPr>
          <p:cNvSpPr txBox="1"/>
          <p:nvPr/>
        </p:nvSpPr>
        <p:spPr>
          <a:xfrm>
            <a:off x="838198" y="1191873"/>
            <a:ext cx="10515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6.6. Zustandsautomat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F8447EA7-7767-7078-3741-15A4017DAF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0320" y="1496083"/>
            <a:ext cx="3755189" cy="4576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3486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hteck 19">
            <a:extLst>
              <a:ext uri="{FF2B5EF4-FFF2-40B4-BE49-F238E27FC236}">
                <a16:creationId xmlns:a16="http://schemas.microsoft.com/office/drawing/2014/main" id="{0A326710-251C-FF72-B852-9CF72453183E}"/>
              </a:ext>
            </a:extLst>
          </p:cNvPr>
          <p:cNvSpPr/>
          <p:nvPr/>
        </p:nvSpPr>
        <p:spPr>
          <a:xfrm>
            <a:off x="0" y="498190"/>
            <a:ext cx="12191998" cy="517109"/>
          </a:xfrm>
          <a:prstGeom prst="rect">
            <a:avLst/>
          </a:prstGeom>
          <a:solidFill>
            <a:srgbClr val="78B802"/>
          </a:solidFill>
          <a:ln>
            <a:solidFill>
              <a:srgbClr val="78B8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1CC50E63-447D-5543-B2D8-82D62DF963E7}"/>
              </a:ext>
            </a:extLst>
          </p:cNvPr>
          <p:cNvSpPr/>
          <p:nvPr/>
        </p:nvSpPr>
        <p:spPr>
          <a:xfrm>
            <a:off x="838199" y="6362964"/>
            <a:ext cx="11353799" cy="359454"/>
          </a:xfrm>
          <a:prstGeom prst="rect">
            <a:avLst/>
          </a:prstGeom>
          <a:solidFill>
            <a:srgbClr val="78B802"/>
          </a:solidFill>
          <a:ln>
            <a:solidFill>
              <a:srgbClr val="78B8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9C4C575-DA9A-6A3E-9C43-461710592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5044"/>
            <a:ext cx="10515600" cy="395982"/>
          </a:xfrm>
        </p:spPr>
        <p:txBody>
          <a:bodyPr>
            <a:normAutofit fontScale="90000"/>
          </a:bodyPr>
          <a:lstStyle/>
          <a:p>
            <a:r>
              <a:rPr lang="de-DE" sz="2400" b="1" dirty="0"/>
              <a:t>6. Momentenregelung des Antriebsstrangs</a:t>
            </a:r>
          </a:p>
        </p:txBody>
      </p:sp>
      <p:sp>
        <p:nvSpPr>
          <p:cNvPr id="16" name="Datumsplatzhalter 15">
            <a:extLst>
              <a:ext uri="{FF2B5EF4-FFF2-40B4-BE49-F238E27FC236}">
                <a16:creationId xmlns:a16="http://schemas.microsoft.com/office/drawing/2014/main" id="{854FD1D8-4A8A-3E2A-E04B-2491A1B347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5AD0D-7414-48CC-894E-FE2676CCE80D}" type="datetime1">
              <a:rPr lang="de-DE" smtClean="0">
                <a:solidFill>
                  <a:schemeClr val="bg1"/>
                </a:solidFill>
              </a:rPr>
              <a:t>09.02.2023</a:t>
            </a:fld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7" name="Fußzeilenplatzhalter 16">
            <a:extLst>
              <a:ext uri="{FF2B5EF4-FFF2-40B4-BE49-F238E27FC236}">
                <a16:creationId xmlns:a16="http://schemas.microsoft.com/office/drawing/2014/main" id="{397AA3AD-A32F-5040-3E74-4D113AA45F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Automation in regenerativen Energiesystemen</a:t>
            </a:r>
          </a:p>
        </p:txBody>
      </p:sp>
      <p:sp>
        <p:nvSpPr>
          <p:cNvPr id="18" name="Foliennummernplatzhalter 17">
            <a:extLst>
              <a:ext uri="{FF2B5EF4-FFF2-40B4-BE49-F238E27FC236}">
                <a16:creationId xmlns:a16="http://schemas.microsoft.com/office/drawing/2014/main" id="{AB5C7E6B-47D0-0C4B-BC87-90F10A42F0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889EA-503F-4929-A5CC-3CD446A1F7BB}" type="slidenum">
              <a:rPr lang="de-DE" smtClean="0">
                <a:solidFill>
                  <a:schemeClr val="bg1"/>
                </a:solidFill>
              </a:rPr>
              <a:t>23</a:t>
            </a:fld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5C8E9FBB-51EA-BBEA-ABAF-87180B5B7E25}"/>
              </a:ext>
            </a:extLst>
          </p:cNvPr>
          <p:cNvSpPr txBox="1"/>
          <p:nvPr/>
        </p:nvSpPr>
        <p:spPr>
          <a:xfrm>
            <a:off x="8736196" y="612884"/>
            <a:ext cx="34558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Christopher Berg, Sebastian Richter, Aaron Zielstorff</a:t>
            </a:r>
            <a:endParaRPr lang="de-DE" sz="1200" dirty="0">
              <a:solidFill>
                <a:schemeClr val="bg1"/>
              </a:solidFill>
            </a:endParaRP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67DD8506-A801-027E-8838-72AE69689EE5}"/>
              </a:ext>
            </a:extLst>
          </p:cNvPr>
          <p:cNvSpPr txBox="1"/>
          <p:nvPr/>
        </p:nvSpPr>
        <p:spPr>
          <a:xfrm>
            <a:off x="53403" y="620135"/>
            <a:ext cx="34558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Prof. Dr.-Ing. Horst Schulte</a:t>
            </a:r>
            <a:endParaRPr lang="de-DE" sz="1200" dirty="0">
              <a:solidFill>
                <a:schemeClr val="bg1"/>
              </a:solidFill>
            </a:endParaRPr>
          </a:p>
        </p:txBody>
      </p:sp>
      <p:pic>
        <p:nvPicPr>
          <p:cNvPr id="29" name="Grafik 28">
            <a:extLst>
              <a:ext uri="{FF2B5EF4-FFF2-40B4-BE49-F238E27FC236}">
                <a16:creationId xmlns:a16="http://schemas.microsoft.com/office/drawing/2014/main" id="{726588C6-05AE-100B-6F95-532F1EFD77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65" y="6432021"/>
            <a:ext cx="704773" cy="213781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AFE016C5-DAA5-8D84-E6D7-AE3C0F620336}"/>
              </a:ext>
            </a:extLst>
          </p:cNvPr>
          <p:cNvSpPr txBox="1"/>
          <p:nvPr/>
        </p:nvSpPr>
        <p:spPr>
          <a:xfrm>
            <a:off x="838198" y="1191873"/>
            <a:ext cx="10515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6.7. Reglervalidierung</a:t>
            </a:r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BEE86A30-3D3C-9FE3-BE90-DC74F215A8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938107"/>
            <a:ext cx="10515600" cy="4126374"/>
          </a:xfrm>
        </p:spPr>
      </p:pic>
    </p:spTree>
    <p:extLst>
      <p:ext uri="{BB962C8B-B14F-4D97-AF65-F5344CB8AC3E}">
        <p14:creationId xmlns:p14="http://schemas.microsoft.com/office/powerpoint/2010/main" val="34038126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hteck 19">
            <a:extLst>
              <a:ext uri="{FF2B5EF4-FFF2-40B4-BE49-F238E27FC236}">
                <a16:creationId xmlns:a16="http://schemas.microsoft.com/office/drawing/2014/main" id="{0A326710-251C-FF72-B852-9CF72453183E}"/>
              </a:ext>
            </a:extLst>
          </p:cNvPr>
          <p:cNvSpPr/>
          <p:nvPr/>
        </p:nvSpPr>
        <p:spPr>
          <a:xfrm>
            <a:off x="0" y="498190"/>
            <a:ext cx="12191998" cy="517109"/>
          </a:xfrm>
          <a:prstGeom prst="rect">
            <a:avLst/>
          </a:prstGeom>
          <a:solidFill>
            <a:srgbClr val="78B802"/>
          </a:solidFill>
          <a:ln>
            <a:solidFill>
              <a:srgbClr val="78B8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1CC50E63-447D-5543-B2D8-82D62DF963E7}"/>
              </a:ext>
            </a:extLst>
          </p:cNvPr>
          <p:cNvSpPr/>
          <p:nvPr/>
        </p:nvSpPr>
        <p:spPr>
          <a:xfrm>
            <a:off x="838199" y="6362964"/>
            <a:ext cx="11353799" cy="359454"/>
          </a:xfrm>
          <a:prstGeom prst="rect">
            <a:avLst/>
          </a:prstGeom>
          <a:solidFill>
            <a:srgbClr val="78B802"/>
          </a:solidFill>
          <a:ln>
            <a:solidFill>
              <a:srgbClr val="78B8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9C4C575-DA9A-6A3E-9C43-461710592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5044"/>
            <a:ext cx="10515600" cy="395982"/>
          </a:xfrm>
        </p:spPr>
        <p:txBody>
          <a:bodyPr>
            <a:normAutofit fontScale="90000"/>
          </a:bodyPr>
          <a:lstStyle/>
          <a:p>
            <a:r>
              <a:rPr lang="de-DE" sz="2400" b="1" dirty="0"/>
              <a:t>6. Momentenregelung des Antriebsstrangs</a:t>
            </a:r>
          </a:p>
        </p:txBody>
      </p:sp>
      <p:sp>
        <p:nvSpPr>
          <p:cNvPr id="16" name="Datumsplatzhalter 15">
            <a:extLst>
              <a:ext uri="{FF2B5EF4-FFF2-40B4-BE49-F238E27FC236}">
                <a16:creationId xmlns:a16="http://schemas.microsoft.com/office/drawing/2014/main" id="{854FD1D8-4A8A-3E2A-E04B-2491A1B347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5AD0D-7414-48CC-894E-FE2676CCE80D}" type="datetime1">
              <a:rPr lang="de-DE" smtClean="0">
                <a:solidFill>
                  <a:schemeClr val="bg1"/>
                </a:solidFill>
              </a:rPr>
              <a:t>09.02.2023</a:t>
            </a:fld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7" name="Fußzeilenplatzhalter 16">
            <a:extLst>
              <a:ext uri="{FF2B5EF4-FFF2-40B4-BE49-F238E27FC236}">
                <a16:creationId xmlns:a16="http://schemas.microsoft.com/office/drawing/2014/main" id="{397AA3AD-A32F-5040-3E74-4D113AA45F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Automation in regenerativen Energiesystemen</a:t>
            </a:r>
          </a:p>
        </p:txBody>
      </p:sp>
      <p:sp>
        <p:nvSpPr>
          <p:cNvPr id="18" name="Foliennummernplatzhalter 17">
            <a:extLst>
              <a:ext uri="{FF2B5EF4-FFF2-40B4-BE49-F238E27FC236}">
                <a16:creationId xmlns:a16="http://schemas.microsoft.com/office/drawing/2014/main" id="{AB5C7E6B-47D0-0C4B-BC87-90F10A42F0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889EA-503F-4929-A5CC-3CD446A1F7BB}" type="slidenum">
              <a:rPr lang="de-DE" smtClean="0">
                <a:solidFill>
                  <a:schemeClr val="bg1"/>
                </a:solidFill>
              </a:rPr>
              <a:t>24</a:t>
            </a:fld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5C8E9FBB-51EA-BBEA-ABAF-87180B5B7E25}"/>
              </a:ext>
            </a:extLst>
          </p:cNvPr>
          <p:cNvSpPr txBox="1"/>
          <p:nvPr/>
        </p:nvSpPr>
        <p:spPr>
          <a:xfrm>
            <a:off x="8736196" y="612884"/>
            <a:ext cx="34558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Christopher Berg, Sebastian Richter, Aaron Zielstorff</a:t>
            </a:r>
            <a:endParaRPr lang="de-DE" sz="1200" dirty="0">
              <a:solidFill>
                <a:schemeClr val="bg1"/>
              </a:solidFill>
            </a:endParaRP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67DD8506-A801-027E-8838-72AE69689EE5}"/>
              </a:ext>
            </a:extLst>
          </p:cNvPr>
          <p:cNvSpPr txBox="1"/>
          <p:nvPr/>
        </p:nvSpPr>
        <p:spPr>
          <a:xfrm>
            <a:off x="53403" y="620135"/>
            <a:ext cx="34558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Prof. Dr.-Ing. Horst Schulte</a:t>
            </a:r>
            <a:endParaRPr lang="de-DE" sz="1200" dirty="0">
              <a:solidFill>
                <a:schemeClr val="bg1"/>
              </a:solidFill>
            </a:endParaRPr>
          </a:p>
        </p:txBody>
      </p:sp>
      <p:pic>
        <p:nvPicPr>
          <p:cNvPr id="29" name="Grafik 28">
            <a:extLst>
              <a:ext uri="{FF2B5EF4-FFF2-40B4-BE49-F238E27FC236}">
                <a16:creationId xmlns:a16="http://schemas.microsoft.com/office/drawing/2014/main" id="{726588C6-05AE-100B-6F95-532F1EFD77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65" y="6432021"/>
            <a:ext cx="704773" cy="213781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AFE016C5-DAA5-8D84-E6D7-AE3C0F620336}"/>
              </a:ext>
            </a:extLst>
          </p:cNvPr>
          <p:cNvSpPr txBox="1"/>
          <p:nvPr/>
        </p:nvSpPr>
        <p:spPr>
          <a:xfrm>
            <a:off x="838198" y="1191873"/>
            <a:ext cx="10515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6.7. Reglervalidierung</a:t>
            </a:r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1DF06A23-D2DC-5A15-668B-8E68995FD0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92196" y="1778225"/>
            <a:ext cx="4913417" cy="4351338"/>
          </a:xfr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0C28756C-4710-950B-60FE-8C48D0FD6F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8664" y="1759307"/>
            <a:ext cx="5207935" cy="4414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2600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hteck 19">
            <a:extLst>
              <a:ext uri="{FF2B5EF4-FFF2-40B4-BE49-F238E27FC236}">
                <a16:creationId xmlns:a16="http://schemas.microsoft.com/office/drawing/2014/main" id="{0A326710-251C-FF72-B852-9CF72453183E}"/>
              </a:ext>
            </a:extLst>
          </p:cNvPr>
          <p:cNvSpPr/>
          <p:nvPr/>
        </p:nvSpPr>
        <p:spPr>
          <a:xfrm>
            <a:off x="0" y="498190"/>
            <a:ext cx="12191998" cy="517109"/>
          </a:xfrm>
          <a:prstGeom prst="rect">
            <a:avLst/>
          </a:prstGeom>
          <a:solidFill>
            <a:srgbClr val="78B802"/>
          </a:solidFill>
          <a:ln>
            <a:solidFill>
              <a:srgbClr val="78B8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1CC50E63-447D-5543-B2D8-82D62DF963E7}"/>
              </a:ext>
            </a:extLst>
          </p:cNvPr>
          <p:cNvSpPr/>
          <p:nvPr/>
        </p:nvSpPr>
        <p:spPr>
          <a:xfrm>
            <a:off x="838199" y="6362964"/>
            <a:ext cx="11353799" cy="359454"/>
          </a:xfrm>
          <a:prstGeom prst="rect">
            <a:avLst/>
          </a:prstGeom>
          <a:solidFill>
            <a:srgbClr val="78B802"/>
          </a:solidFill>
          <a:ln>
            <a:solidFill>
              <a:srgbClr val="78B8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9C4C575-DA9A-6A3E-9C43-461710592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5044"/>
            <a:ext cx="10515600" cy="395982"/>
          </a:xfrm>
        </p:spPr>
        <p:txBody>
          <a:bodyPr>
            <a:normAutofit fontScale="90000"/>
          </a:bodyPr>
          <a:lstStyle/>
          <a:p>
            <a:r>
              <a:rPr lang="de-DE" sz="2400" b="1" dirty="0"/>
              <a:t>6. Momentenregelung des Antriebsstrangs</a:t>
            </a:r>
          </a:p>
        </p:txBody>
      </p:sp>
      <p:sp>
        <p:nvSpPr>
          <p:cNvPr id="16" name="Datumsplatzhalter 15">
            <a:extLst>
              <a:ext uri="{FF2B5EF4-FFF2-40B4-BE49-F238E27FC236}">
                <a16:creationId xmlns:a16="http://schemas.microsoft.com/office/drawing/2014/main" id="{854FD1D8-4A8A-3E2A-E04B-2491A1B347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5AD0D-7414-48CC-894E-FE2676CCE80D}" type="datetime1">
              <a:rPr lang="de-DE" smtClean="0">
                <a:solidFill>
                  <a:schemeClr val="bg1"/>
                </a:solidFill>
              </a:rPr>
              <a:t>09.02.2023</a:t>
            </a:fld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7" name="Fußzeilenplatzhalter 16">
            <a:extLst>
              <a:ext uri="{FF2B5EF4-FFF2-40B4-BE49-F238E27FC236}">
                <a16:creationId xmlns:a16="http://schemas.microsoft.com/office/drawing/2014/main" id="{397AA3AD-A32F-5040-3E74-4D113AA45F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Automation in regenerativen Energiesystemen</a:t>
            </a:r>
          </a:p>
        </p:txBody>
      </p:sp>
      <p:sp>
        <p:nvSpPr>
          <p:cNvPr id="18" name="Foliennummernplatzhalter 17">
            <a:extLst>
              <a:ext uri="{FF2B5EF4-FFF2-40B4-BE49-F238E27FC236}">
                <a16:creationId xmlns:a16="http://schemas.microsoft.com/office/drawing/2014/main" id="{AB5C7E6B-47D0-0C4B-BC87-90F10A42F0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889EA-503F-4929-A5CC-3CD446A1F7BB}" type="slidenum">
              <a:rPr lang="de-DE" smtClean="0">
                <a:solidFill>
                  <a:schemeClr val="bg1"/>
                </a:solidFill>
              </a:rPr>
              <a:t>25</a:t>
            </a:fld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5C8E9FBB-51EA-BBEA-ABAF-87180B5B7E25}"/>
              </a:ext>
            </a:extLst>
          </p:cNvPr>
          <p:cNvSpPr txBox="1"/>
          <p:nvPr/>
        </p:nvSpPr>
        <p:spPr>
          <a:xfrm>
            <a:off x="8736196" y="612884"/>
            <a:ext cx="34558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Christopher Berg, Sebastian Richter, Aaron Zielstorff</a:t>
            </a:r>
            <a:endParaRPr lang="de-DE" sz="1200" dirty="0">
              <a:solidFill>
                <a:schemeClr val="bg1"/>
              </a:solidFill>
            </a:endParaRP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67DD8506-A801-027E-8838-72AE69689EE5}"/>
              </a:ext>
            </a:extLst>
          </p:cNvPr>
          <p:cNvSpPr txBox="1"/>
          <p:nvPr/>
        </p:nvSpPr>
        <p:spPr>
          <a:xfrm>
            <a:off x="53403" y="620135"/>
            <a:ext cx="34558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Prof. Dr.-Ing. Horst Schulte</a:t>
            </a:r>
            <a:endParaRPr lang="de-DE" sz="1200" dirty="0">
              <a:solidFill>
                <a:schemeClr val="bg1"/>
              </a:solidFill>
            </a:endParaRPr>
          </a:p>
        </p:txBody>
      </p:sp>
      <p:pic>
        <p:nvPicPr>
          <p:cNvPr id="29" name="Grafik 28">
            <a:extLst>
              <a:ext uri="{FF2B5EF4-FFF2-40B4-BE49-F238E27FC236}">
                <a16:creationId xmlns:a16="http://schemas.microsoft.com/office/drawing/2014/main" id="{726588C6-05AE-100B-6F95-532F1EFD77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65" y="6432021"/>
            <a:ext cx="704773" cy="213781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AFE016C5-DAA5-8D84-E6D7-AE3C0F620336}"/>
              </a:ext>
            </a:extLst>
          </p:cNvPr>
          <p:cNvSpPr txBox="1"/>
          <p:nvPr/>
        </p:nvSpPr>
        <p:spPr>
          <a:xfrm>
            <a:off x="838198" y="1191873"/>
            <a:ext cx="10515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6.7. Reglervalidierung</a:t>
            </a:r>
          </a:p>
        </p:txBody>
      </p:sp>
      <p:pic>
        <p:nvPicPr>
          <p:cNvPr id="12" name="Inhaltsplatzhalter 11">
            <a:extLst>
              <a:ext uri="{FF2B5EF4-FFF2-40B4-BE49-F238E27FC236}">
                <a16:creationId xmlns:a16="http://schemas.microsoft.com/office/drawing/2014/main" id="{D49441B9-F675-E70B-072E-6C4C9F55D7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55126" y="1718419"/>
            <a:ext cx="4815161" cy="4351338"/>
          </a:xfr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242E02D7-F0E6-ED8A-FE66-0DE5A6EF81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2123" y="1681789"/>
            <a:ext cx="4908518" cy="4578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1600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hteck 19">
            <a:extLst>
              <a:ext uri="{FF2B5EF4-FFF2-40B4-BE49-F238E27FC236}">
                <a16:creationId xmlns:a16="http://schemas.microsoft.com/office/drawing/2014/main" id="{0A326710-251C-FF72-B852-9CF72453183E}"/>
              </a:ext>
            </a:extLst>
          </p:cNvPr>
          <p:cNvSpPr/>
          <p:nvPr/>
        </p:nvSpPr>
        <p:spPr>
          <a:xfrm>
            <a:off x="0" y="498190"/>
            <a:ext cx="12191998" cy="517109"/>
          </a:xfrm>
          <a:prstGeom prst="rect">
            <a:avLst/>
          </a:prstGeom>
          <a:solidFill>
            <a:srgbClr val="78B802"/>
          </a:solidFill>
          <a:ln>
            <a:solidFill>
              <a:srgbClr val="78B8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1CC50E63-447D-5543-B2D8-82D62DF963E7}"/>
              </a:ext>
            </a:extLst>
          </p:cNvPr>
          <p:cNvSpPr/>
          <p:nvPr/>
        </p:nvSpPr>
        <p:spPr>
          <a:xfrm>
            <a:off x="838199" y="6362964"/>
            <a:ext cx="11353799" cy="359454"/>
          </a:xfrm>
          <a:prstGeom prst="rect">
            <a:avLst/>
          </a:prstGeom>
          <a:solidFill>
            <a:srgbClr val="78B802"/>
          </a:solidFill>
          <a:ln>
            <a:solidFill>
              <a:srgbClr val="78B8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9C4C575-DA9A-6A3E-9C43-461710592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5044"/>
            <a:ext cx="10515600" cy="395982"/>
          </a:xfrm>
        </p:spPr>
        <p:txBody>
          <a:bodyPr>
            <a:normAutofit fontScale="90000"/>
          </a:bodyPr>
          <a:lstStyle/>
          <a:p>
            <a:r>
              <a:rPr lang="de-DE" sz="2400" b="1" dirty="0"/>
              <a:t>6. Momentenregelung des Antriebsstrangs</a:t>
            </a:r>
          </a:p>
        </p:txBody>
      </p:sp>
      <p:sp>
        <p:nvSpPr>
          <p:cNvPr id="16" name="Datumsplatzhalter 15">
            <a:extLst>
              <a:ext uri="{FF2B5EF4-FFF2-40B4-BE49-F238E27FC236}">
                <a16:creationId xmlns:a16="http://schemas.microsoft.com/office/drawing/2014/main" id="{854FD1D8-4A8A-3E2A-E04B-2491A1B347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5AD0D-7414-48CC-894E-FE2676CCE80D}" type="datetime1">
              <a:rPr lang="de-DE" smtClean="0">
                <a:solidFill>
                  <a:schemeClr val="bg1"/>
                </a:solidFill>
              </a:rPr>
              <a:t>09.02.2023</a:t>
            </a:fld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7" name="Fußzeilenplatzhalter 16">
            <a:extLst>
              <a:ext uri="{FF2B5EF4-FFF2-40B4-BE49-F238E27FC236}">
                <a16:creationId xmlns:a16="http://schemas.microsoft.com/office/drawing/2014/main" id="{397AA3AD-A32F-5040-3E74-4D113AA45F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Automation in regenerativen Energiesystemen</a:t>
            </a:r>
          </a:p>
        </p:txBody>
      </p:sp>
      <p:sp>
        <p:nvSpPr>
          <p:cNvPr id="18" name="Foliennummernplatzhalter 17">
            <a:extLst>
              <a:ext uri="{FF2B5EF4-FFF2-40B4-BE49-F238E27FC236}">
                <a16:creationId xmlns:a16="http://schemas.microsoft.com/office/drawing/2014/main" id="{AB5C7E6B-47D0-0C4B-BC87-90F10A42F0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889EA-503F-4929-A5CC-3CD446A1F7BB}" type="slidenum">
              <a:rPr lang="de-DE" smtClean="0">
                <a:solidFill>
                  <a:schemeClr val="bg1"/>
                </a:solidFill>
              </a:rPr>
              <a:t>26</a:t>
            </a:fld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5C8E9FBB-51EA-BBEA-ABAF-87180B5B7E25}"/>
              </a:ext>
            </a:extLst>
          </p:cNvPr>
          <p:cNvSpPr txBox="1"/>
          <p:nvPr/>
        </p:nvSpPr>
        <p:spPr>
          <a:xfrm>
            <a:off x="8736196" y="612884"/>
            <a:ext cx="34558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Christopher Berg, Sebastian Richter, Aaron Zielstorff</a:t>
            </a:r>
            <a:endParaRPr lang="de-DE" sz="1200" dirty="0">
              <a:solidFill>
                <a:schemeClr val="bg1"/>
              </a:solidFill>
            </a:endParaRP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67DD8506-A801-027E-8838-72AE69689EE5}"/>
              </a:ext>
            </a:extLst>
          </p:cNvPr>
          <p:cNvSpPr txBox="1"/>
          <p:nvPr/>
        </p:nvSpPr>
        <p:spPr>
          <a:xfrm>
            <a:off x="53403" y="620135"/>
            <a:ext cx="34558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Prof. Dr.-Ing. Horst Schulte</a:t>
            </a:r>
            <a:endParaRPr lang="de-DE" sz="1200" dirty="0">
              <a:solidFill>
                <a:schemeClr val="bg1"/>
              </a:solidFill>
            </a:endParaRPr>
          </a:p>
        </p:txBody>
      </p:sp>
      <p:pic>
        <p:nvPicPr>
          <p:cNvPr id="29" name="Grafik 28">
            <a:extLst>
              <a:ext uri="{FF2B5EF4-FFF2-40B4-BE49-F238E27FC236}">
                <a16:creationId xmlns:a16="http://schemas.microsoft.com/office/drawing/2014/main" id="{726588C6-05AE-100B-6F95-532F1EFD77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65" y="6432021"/>
            <a:ext cx="704773" cy="213781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AFE016C5-DAA5-8D84-E6D7-AE3C0F620336}"/>
              </a:ext>
            </a:extLst>
          </p:cNvPr>
          <p:cNvSpPr txBox="1"/>
          <p:nvPr/>
        </p:nvSpPr>
        <p:spPr>
          <a:xfrm>
            <a:off x="838198" y="1191873"/>
            <a:ext cx="10515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6.7. Reglervalidierung</a:t>
            </a:r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92F1C040-A265-0065-CD15-EABE80076D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54156" y="1738722"/>
            <a:ext cx="5241053" cy="4351338"/>
          </a:xfr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227EAD93-BF0A-4414-0459-DF14FD85B0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1180" y="1737779"/>
            <a:ext cx="5318925" cy="4293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5488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hteck 19">
            <a:extLst>
              <a:ext uri="{FF2B5EF4-FFF2-40B4-BE49-F238E27FC236}">
                <a16:creationId xmlns:a16="http://schemas.microsoft.com/office/drawing/2014/main" id="{0A326710-251C-FF72-B852-9CF72453183E}"/>
              </a:ext>
            </a:extLst>
          </p:cNvPr>
          <p:cNvSpPr/>
          <p:nvPr/>
        </p:nvSpPr>
        <p:spPr>
          <a:xfrm>
            <a:off x="0" y="498190"/>
            <a:ext cx="12191998" cy="517109"/>
          </a:xfrm>
          <a:prstGeom prst="rect">
            <a:avLst/>
          </a:prstGeom>
          <a:solidFill>
            <a:srgbClr val="78B802"/>
          </a:solidFill>
          <a:ln>
            <a:solidFill>
              <a:srgbClr val="78B8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1CC50E63-447D-5543-B2D8-82D62DF963E7}"/>
              </a:ext>
            </a:extLst>
          </p:cNvPr>
          <p:cNvSpPr/>
          <p:nvPr/>
        </p:nvSpPr>
        <p:spPr>
          <a:xfrm>
            <a:off x="838199" y="6362964"/>
            <a:ext cx="11353799" cy="359454"/>
          </a:xfrm>
          <a:prstGeom prst="rect">
            <a:avLst/>
          </a:prstGeom>
          <a:solidFill>
            <a:srgbClr val="78B802"/>
          </a:solidFill>
          <a:ln>
            <a:solidFill>
              <a:srgbClr val="78B8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9C4C575-DA9A-6A3E-9C43-461710592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5044"/>
            <a:ext cx="10515600" cy="395982"/>
          </a:xfrm>
        </p:spPr>
        <p:txBody>
          <a:bodyPr>
            <a:normAutofit fontScale="90000"/>
          </a:bodyPr>
          <a:lstStyle/>
          <a:p>
            <a:r>
              <a:rPr lang="de-DE" sz="2400" b="1" dirty="0"/>
              <a:t>7. Ausblick</a:t>
            </a:r>
          </a:p>
        </p:txBody>
      </p:sp>
      <p:sp>
        <p:nvSpPr>
          <p:cNvPr id="16" name="Datumsplatzhalter 15">
            <a:extLst>
              <a:ext uri="{FF2B5EF4-FFF2-40B4-BE49-F238E27FC236}">
                <a16:creationId xmlns:a16="http://schemas.microsoft.com/office/drawing/2014/main" id="{854FD1D8-4A8A-3E2A-E04B-2491A1B347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5AD0D-7414-48CC-894E-FE2676CCE80D}" type="datetime1">
              <a:rPr lang="de-DE" smtClean="0">
                <a:solidFill>
                  <a:schemeClr val="bg1"/>
                </a:solidFill>
              </a:rPr>
              <a:t>09.02.2023</a:t>
            </a:fld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7" name="Fußzeilenplatzhalter 16">
            <a:extLst>
              <a:ext uri="{FF2B5EF4-FFF2-40B4-BE49-F238E27FC236}">
                <a16:creationId xmlns:a16="http://schemas.microsoft.com/office/drawing/2014/main" id="{397AA3AD-A32F-5040-3E74-4D113AA45F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Automation in regenerativen Energiesystemen</a:t>
            </a:r>
          </a:p>
        </p:txBody>
      </p:sp>
      <p:sp>
        <p:nvSpPr>
          <p:cNvPr id="18" name="Foliennummernplatzhalter 17">
            <a:extLst>
              <a:ext uri="{FF2B5EF4-FFF2-40B4-BE49-F238E27FC236}">
                <a16:creationId xmlns:a16="http://schemas.microsoft.com/office/drawing/2014/main" id="{AB5C7E6B-47D0-0C4B-BC87-90F10A42F0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889EA-503F-4929-A5CC-3CD446A1F7BB}" type="slidenum">
              <a:rPr lang="de-DE" smtClean="0">
                <a:solidFill>
                  <a:schemeClr val="bg1"/>
                </a:solidFill>
              </a:rPr>
              <a:t>27</a:t>
            </a:fld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5C8E9FBB-51EA-BBEA-ABAF-87180B5B7E25}"/>
              </a:ext>
            </a:extLst>
          </p:cNvPr>
          <p:cNvSpPr txBox="1"/>
          <p:nvPr/>
        </p:nvSpPr>
        <p:spPr>
          <a:xfrm>
            <a:off x="8736196" y="612884"/>
            <a:ext cx="34558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Christopher Berg, Sebastian Richter, Aaron Zielstorff</a:t>
            </a:r>
            <a:endParaRPr lang="de-DE" sz="1200" dirty="0">
              <a:solidFill>
                <a:schemeClr val="bg1"/>
              </a:solidFill>
            </a:endParaRP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67DD8506-A801-027E-8838-72AE69689EE5}"/>
              </a:ext>
            </a:extLst>
          </p:cNvPr>
          <p:cNvSpPr txBox="1"/>
          <p:nvPr/>
        </p:nvSpPr>
        <p:spPr>
          <a:xfrm>
            <a:off x="53403" y="620135"/>
            <a:ext cx="34558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Prof. Dr.-Ing. Horst Schulte</a:t>
            </a:r>
            <a:endParaRPr lang="de-DE" sz="1200" dirty="0">
              <a:solidFill>
                <a:schemeClr val="bg1"/>
              </a:solidFill>
            </a:endParaRPr>
          </a:p>
        </p:txBody>
      </p:sp>
      <p:pic>
        <p:nvPicPr>
          <p:cNvPr id="29" name="Grafik 28">
            <a:extLst>
              <a:ext uri="{FF2B5EF4-FFF2-40B4-BE49-F238E27FC236}">
                <a16:creationId xmlns:a16="http://schemas.microsoft.com/office/drawing/2014/main" id="{726588C6-05AE-100B-6F95-532F1EFD77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65" y="6432021"/>
            <a:ext cx="704773" cy="213781"/>
          </a:xfrm>
          <a:prstGeom prst="rect">
            <a:avLst/>
          </a:prstGeom>
        </p:spPr>
      </p:pic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7EB4CC17-51B6-AEBB-FC5A-766A773DD3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6368"/>
            <a:ext cx="4969817" cy="3991829"/>
          </a:xfrm>
        </p:spPr>
        <p:txBody>
          <a:bodyPr>
            <a:normAutofit/>
          </a:bodyPr>
          <a:lstStyle/>
          <a:p>
            <a:r>
              <a:rPr lang="de-DE" sz="1600" dirty="0"/>
              <a:t>Generelle Funktionstüchtigkeit konnte nachgewiesen werden</a:t>
            </a:r>
          </a:p>
          <a:p>
            <a:r>
              <a:rPr lang="de-DE" sz="1600" dirty="0"/>
              <a:t>Jedoch Verbesserungen und Optimierungen möglich/nötig:</a:t>
            </a:r>
          </a:p>
          <a:p>
            <a:pPr lvl="1"/>
            <a:r>
              <a:rPr lang="de-DE" sz="1400" dirty="0"/>
              <a:t>Erweiterung des Funktionsmodells zu einem kombinierten Rotor-/Turm-/Triebsstrangmodell, um Turm und Blattauslenkungen bei der Regelung zu berücksichtigen</a:t>
            </a:r>
          </a:p>
          <a:p>
            <a:pPr lvl="1"/>
            <a:r>
              <a:rPr lang="de-DE" sz="1400" dirty="0"/>
              <a:t>Implementierung einer Abklingzeit nach erstmaligem Erreichen der kritischen Windgeschwindigkeit</a:t>
            </a:r>
          </a:p>
          <a:p>
            <a:pPr lvl="1"/>
            <a:r>
              <a:rPr lang="de-DE" sz="1400" dirty="0"/>
              <a:t>Optimierung des oberen Teillastbereiches -&gt; grundsätzlich eher „</a:t>
            </a:r>
            <a:r>
              <a:rPr lang="de-DE" sz="1400" dirty="0" err="1"/>
              <a:t>over</a:t>
            </a:r>
            <a:r>
              <a:rPr lang="de-DE" sz="1400" dirty="0"/>
              <a:t> </a:t>
            </a:r>
            <a:r>
              <a:rPr lang="de-DE" sz="1400" dirty="0" err="1"/>
              <a:t>engineered</a:t>
            </a:r>
            <a:r>
              <a:rPr lang="de-DE" sz="1400" dirty="0"/>
              <a:t>“: könnte ersetzt werden über eine lineare Verbindung zwischen unterem Teillastbereich und Vollastbereich</a:t>
            </a:r>
          </a:p>
          <a:p>
            <a:pPr lvl="1"/>
            <a:r>
              <a:rPr lang="de-DE" sz="1400" dirty="0"/>
              <a:t>Entwurf eines Umrichtermodells zur Leistungsoptimierung durch Drehzahlvariabilität -&gt; Führungsverhalten der Regelung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61FBB171-1C09-212F-A07E-B67D953CBB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1455" y="2215865"/>
            <a:ext cx="3538111" cy="293330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837071F3-1C90-85BF-E4FC-7160847780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1689" y="26213"/>
            <a:ext cx="516677" cy="444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6618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hteck 19">
            <a:extLst>
              <a:ext uri="{FF2B5EF4-FFF2-40B4-BE49-F238E27FC236}">
                <a16:creationId xmlns:a16="http://schemas.microsoft.com/office/drawing/2014/main" id="{0A326710-251C-FF72-B852-9CF72453183E}"/>
              </a:ext>
            </a:extLst>
          </p:cNvPr>
          <p:cNvSpPr/>
          <p:nvPr/>
        </p:nvSpPr>
        <p:spPr>
          <a:xfrm>
            <a:off x="0" y="498190"/>
            <a:ext cx="12191998" cy="517109"/>
          </a:xfrm>
          <a:prstGeom prst="rect">
            <a:avLst/>
          </a:prstGeom>
          <a:solidFill>
            <a:srgbClr val="78B802"/>
          </a:solidFill>
          <a:ln>
            <a:solidFill>
              <a:srgbClr val="78B8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1CC50E63-447D-5543-B2D8-82D62DF963E7}"/>
              </a:ext>
            </a:extLst>
          </p:cNvPr>
          <p:cNvSpPr/>
          <p:nvPr/>
        </p:nvSpPr>
        <p:spPr>
          <a:xfrm>
            <a:off x="838199" y="6362964"/>
            <a:ext cx="11353799" cy="359454"/>
          </a:xfrm>
          <a:prstGeom prst="rect">
            <a:avLst/>
          </a:prstGeom>
          <a:solidFill>
            <a:srgbClr val="78B802"/>
          </a:solidFill>
          <a:ln>
            <a:solidFill>
              <a:srgbClr val="78B8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9C4C575-DA9A-6A3E-9C43-461710592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5044"/>
            <a:ext cx="10515600" cy="395982"/>
          </a:xfrm>
        </p:spPr>
        <p:txBody>
          <a:bodyPr>
            <a:normAutofit fontScale="90000"/>
          </a:bodyPr>
          <a:lstStyle/>
          <a:p>
            <a:r>
              <a:rPr lang="de-DE" sz="2400" b="1" dirty="0"/>
              <a:t>2. Theoretische Grundlagen</a:t>
            </a:r>
          </a:p>
        </p:txBody>
      </p:sp>
      <p:sp>
        <p:nvSpPr>
          <p:cNvPr id="16" name="Datumsplatzhalter 15">
            <a:extLst>
              <a:ext uri="{FF2B5EF4-FFF2-40B4-BE49-F238E27FC236}">
                <a16:creationId xmlns:a16="http://schemas.microsoft.com/office/drawing/2014/main" id="{854FD1D8-4A8A-3E2A-E04B-2491A1B347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5AD0D-7414-48CC-894E-FE2676CCE80D}" type="datetime1">
              <a:rPr lang="de-DE" smtClean="0">
                <a:solidFill>
                  <a:schemeClr val="bg1"/>
                </a:solidFill>
              </a:rPr>
              <a:t>09.02.2023</a:t>
            </a:fld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7" name="Fußzeilenplatzhalter 16">
            <a:extLst>
              <a:ext uri="{FF2B5EF4-FFF2-40B4-BE49-F238E27FC236}">
                <a16:creationId xmlns:a16="http://schemas.microsoft.com/office/drawing/2014/main" id="{397AA3AD-A32F-5040-3E74-4D113AA45F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Automation in regenerativen Energiesystemen</a:t>
            </a:r>
          </a:p>
        </p:txBody>
      </p:sp>
      <p:sp>
        <p:nvSpPr>
          <p:cNvPr id="18" name="Foliennummernplatzhalter 17">
            <a:extLst>
              <a:ext uri="{FF2B5EF4-FFF2-40B4-BE49-F238E27FC236}">
                <a16:creationId xmlns:a16="http://schemas.microsoft.com/office/drawing/2014/main" id="{AB5C7E6B-47D0-0C4B-BC87-90F10A42F0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889EA-503F-4929-A5CC-3CD446A1F7BB}" type="slidenum">
              <a:rPr lang="de-DE" smtClean="0">
                <a:solidFill>
                  <a:schemeClr val="bg1"/>
                </a:solidFill>
              </a:rPr>
              <a:t>3</a:t>
            </a:fld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5C8E9FBB-51EA-BBEA-ABAF-87180B5B7E25}"/>
              </a:ext>
            </a:extLst>
          </p:cNvPr>
          <p:cNvSpPr txBox="1"/>
          <p:nvPr/>
        </p:nvSpPr>
        <p:spPr>
          <a:xfrm>
            <a:off x="8736196" y="612884"/>
            <a:ext cx="34558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Christopher Berg, Sebastian Richter, Aaron Zielstorff</a:t>
            </a:r>
            <a:endParaRPr lang="de-DE" sz="1200" dirty="0">
              <a:solidFill>
                <a:schemeClr val="bg1"/>
              </a:solidFill>
            </a:endParaRP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67DD8506-A801-027E-8838-72AE69689EE5}"/>
              </a:ext>
            </a:extLst>
          </p:cNvPr>
          <p:cNvSpPr txBox="1"/>
          <p:nvPr/>
        </p:nvSpPr>
        <p:spPr>
          <a:xfrm>
            <a:off x="53403" y="620135"/>
            <a:ext cx="34558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Prof. Dr.-Ing. Horst Schulte</a:t>
            </a:r>
            <a:endParaRPr lang="de-DE" sz="1200" dirty="0">
              <a:solidFill>
                <a:schemeClr val="bg1"/>
              </a:solidFill>
            </a:endParaRPr>
          </a:p>
        </p:txBody>
      </p:sp>
      <p:pic>
        <p:nvPicPr>
          <p:cNvPr id="29" name="Grafik 28">
            <a:extLst>
              <a:ext uri="{FF2B5EF4-FFF2-40B4-BE49-F238E27FC236}">
                <a16:creationId xmlns:a16="http://schemas.microsoft.com/office/drawing/2014/main" id="{726588C6-05AE-100B-6F95-532F1EFD77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65" y="6432021"/>
            <a:ext cx="704773" cy="213781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34605ADD-6E73-A40C-C8BB-EECBFB884B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6858" b="-12409"/>
          <a:stretch/>
        </p:blipFill>
        <p:spPr>
          <a:xfrm>
            <a:off x="6860175" y="3091673"/>
            <a:ext cx="1558777" cy="68276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1" name="Textfeld 30">
            <a:extLst>
              <a:ext uri="{FF2B5EF4-FFF2-40B4-BE49-F238E27FC236}">
                <a16:creationId xmlns:a16="http://schemas.microsoft.com/office/drawing/2014/main" id="{93D0F98B-CCB8-EA12-E83D-0DF5DAC60559}"/>
              </a:ext>
            </a:extLst>
          </p:cNvPr>
          <p:cNvSpPr txBox="1"/>
          <p:nvPr/>
        </p:nvSpPr>
        <p:spPr>
          <a:xfrm>
            <a:off x="838198" y="1191873"/>
            <a:ext cx="1897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2.1 Windleistung</a:t>
            </a:r>
          </a:p>
        </p:txBody>
      </p: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EBF1778E-5A7B-A817-0444-9ACE74C9CC3F}"/>
              </a:ext>
            </a:extLst>
          </p:cNvPr>
          <p:cNvCxnSpPr>
            <a:cxnSpLocks/>
          </p:cNvCxnSpPr>
          <p:nvPr/>
        </p:nvCxnSpPr>
        <p:spPr>
          <a:xfrm>
            <a:off x="7535850" y="2416918"/>
            <a:ext cx="0" cy="53988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0" name="Grafik 39">
            <a:extLst>
              <a:ext uri="{FF2B5EF4-FFF2-40B4-BE49-F238E27FC236}">
                <a16:creationId xmlns:a16="http://schemas.microsoft.com/office/drawing/2014/main" id="{AF722DCC-2BFB-A3C6-E9A1-C59456B10C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9344" y="1651241"/>
            <a:ext cx="4547140" cy="3265902"/>
          </a:xfrm>
          <a:prstGeom prst="rect">
            <a:avLst/>
          </a:prstGeom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30C75D58-22D9-462E-835E-7CC1D720E7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5794" y="1775237"/>
            <a:ext cx="3126829" cy="531355"/>
          </a:xfrm>
          <a:prstGeom prst="rect">
            <a:avLst/>
          </a:prstGeom>
        </p:spPr>
      </p:pic>
      <p:pic>
        <p:nvPicPr>
          <p:cNvPr id="43" name="Grafik 42">
            <a:extLst>
              <a:ext uri="{FF2B5EF4-FFF2-40B4-BE49-F238E27FC236}">
                <a16:creationId xmlns:a16="http://schemas.microsoft.com/office/drawing/2014/main" id="{854162C3-6873-E31D-F9F6-FDE4D2D2A6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02672" y="4578081"/>
            <a:ext cx="2293072" cy="682768"/>
          </a:xfrm>
          <a:prstGeom prst="rect">
            <a:avLst/>
          </a:prstGeom>
        </p:spPr>
      </p:pic>
      <p:cxnSp>
        <p:nvCxnSpPr>
          <p:cNvPr id="51" name="Gerade Verbindung mit Pfeil 50">
            <a:extLst>
              <a:ext uri="{FF2B5EF4-FFF2-40B4-BE49-F238E27FC236}">
                <a16:creationId xmlns:a16="http://schemas.microsoft.com/office/drawing/2014/main" id="{5DD6BEED-ED2A-E640-7FF3-5BE685B1EE78}"/>
              </a:ext>
            </a:extLst>
          </p:cNvPr>
          <p:cNvCxnSpPr>
            <a:cxnSpLocks/>
          </p:cNvCxnSpPr>
          <p:nvPr/>
        </p:nvCxnSpPr>
        <p:spPr>
          <a:xfrm>
            <a:off x="7576281" y="3906318"/>
            <a:ext cx="0" cy="53988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Textfeld 51">
            <a:extLst>
              <a:ext uri="{FF2B5EF4-FFF2-40B4-BE49-F238E27FC236}">
                <a16:creationId xmlns:a16="http://schemas.microsoft.com/office/drawing/2014/main" id="{A54D9F18-6463-347A-AFED-04BBEA204AB6}"/>
              </a:ext>
            </a:extLst>
          </p:cNvPr>
          <p:cNvSpPr txBox="1"/>
          <p:nvPr/>
        </p:nvSpPr>
        <p:spPr>
          <a:xfrm>
            <a:off x="9318811" y="1807332"/>
            <a:ext cx="3446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const</a:t>
            </a:r>
            <a:r>
              <a:rPr lang="de-DE" dirty="0"/>
              <a:t>. Luftmassenstrom</a:t>
            </a:r>
          </a:p>
        </p:txBody>
      </p:sp>
    </p:spTree>
    <p:extLst>
      <p:ext uri="{BB962C8B-B14F-4D97-AF65-F5344CB8AC3E}">
        <p14:creationId xmlns:p14="http://schemas.microsoft.com/office/powerpoint/2010/main" val="9422263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hteck 19">
            <a:extLst>
              <a:ext uri="{FF2B5EF4-FFF2-40B4-BE49-F238E27FC236}">
                <a16:creationId xmlns:a16="http://schemas.microsoft.com/office/drawing/2014/main" id="{0A326710-251C-FF72-B852-9CF72453183E}"/>
              </a:ext>
            </a:extLst>
          </p:cNvPr>
          <p:cNvSpPr/>
          <p:nvPr/>
        </p:nvSpPr>
        <p:spPr>
          <a:xfrm>
            <a:off x="0" y="498190"/>
            <a:ext cx="12191998" cy="517109"/>
          </a:xfrm>
          <a:prstGeom prst="rect">
            <a:avLst/>
          </a:prstGeom>
          <a:solidFill>
            <a:srgbClr val="78B802"/>
          </a:solidFill>
          <a:ln>
            <a:solidFill>
              <a:srgbClr val="78B8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1CC50E63-447D-5543-B2D8-82D62DF963E7}"/>
              </a:ext>
            </a:extLst>
          </p:cNvPr>
          <p:cNvSpPr/>
          <p:nvPr/>
        </p:nvSpPr>
        <p:spPr>
          <a:xfrm>
            <a:off x="838199" y="6362964"/>
            <a:ext cx="11353799" cy="359454"/>
          </a:xfrm>
          <a:prstGeom prst="rect">
            <a:avLst/>
          </a:prstGeom>
          <a:solidFill>
            <a:srgbClr val="78B802"/>
          </a:solidFill>
          <a:ln>
            <a:solidFill>
              <a:srgbClr val="78B8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9C4C575-DA9A-6A3E-9C43-461710592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5044"/>
            <a:ext cx="10515600" cy="395982"/>
          </a:xfrm>
        </p:spPr>
        <p:txBody>
          <a:bodyPr>
            <a:normAutofit fontScale="90000"/>
          </a:bodyPr>
          <a:lstStyle/>
          <a:p>
            <a:r>
              <a:rPr lang="de-DE" sz="2400" b="1" dirty="0"/>
              <a:t>2. Theoretische Grundlagen</a:t>
            </a:r>
          </a:p>
        </p:txBody>
      </p:sp>
      <p:sp>
        <p:nvSpPr>
          <p:cNvPr id="16" name="Datumsplatzhalter 15">
            <a:extLst>
              <a:ext uri="{FF2B5EF4-FFF2-40B4-BE49-F238E27FC236}">
                <a16:creationId xmlns:a16="http://schemas.microsoft.com/office/drawing/2014/main" id="{854FD1D8-4A8A-3E2A-E04B-2491A1B347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5AD0D-7414-48CC-894E-FE2676CCE80D}" type="datetime1">
              <a:rPr lang="de-DE" smtClean="0">
                <a:solidFill>
                  <a:schemeClr val="bg1"/>
                </a:solidFill>
              </a:rPr>
              <a:t>09.02.2023</a:t>
            </a:fld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7" name="Fußzeilenplatzhalter 16">
            <a:extLst>
              <a:ext uri="{FF2B5EF4-FFF2-40B4-BE49-F238E27FC236}">
                <a16:creationId xmlns:a16="http://schemas.microsoft.com/office/drawing/2014/main" id="{397AA3AD-A32F-5040-3E74-4D113AA45F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Automation in regenerativen Energiesystemen</a:t>
            </a:r>
          </a:p>
        </p:txBody>
      </p:sp>
      <p:sp>
        <p:nvSpPr>
          <p:cNvPr id="18" name="Foliennummernplatzhalter 17">
            <a:extLst>
              <a:ext uri="{FF2B5EF4-FFF2-40B4-BE49-F238E27FC236}">
                <a16:creationId xmlns:a16="http://schemas.microsoft.com/office/drawing/2014/main" id="{AB5C7E6B-47D0-0C4B-BC87-90F10A42F0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889EA-503F-4929-A5CC-3CD446A1F7BB}" type="slidenum">
              <a:rPr lang="de-DE" smtClean="0">
                <a:solidFill>
                  <a:schemeClr val="bg1"/>
                </a:solidFill>
              </a:rPr>
              <a:t>4</a:t>
            </a:fld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5C8E9FBB-51EA-BBEA-ABAF-87180B5B7E25}"/>
              </a:ext>
            </a:extLst>
          </p:cNvPr>
          <p:cNvSpPr txBox="1"/>
          <p:nvPr/>
        </p:nvSpPr>
        <p:spPr>
          <a:xfrm>
            <a:off x="8736196" y="612884"/>
            <a:ext cx="34558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Christopher Berg, Sebastian Richter, Aaron Zielstorff</a:t>
            </a:r>
            <a:endParaRPr lang="de-DE" sz="1200" dirty="0">
              <a:solidFill>
                <a:schemeClr val="bg1"/>
              </a:solidFill>
            </a:endParaRP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67DD8506-A801-027E-8838-72AE69689EE5}"/>
              </a:ext>
            </a:extLst>
          </p:cNvPr>
          <p:cNvSpPr txBox="1"/>
          <p:nvPr/>
        </p:nvSpPr>
        <p:spPr>
          <a:xfrm>
            <a:off x="53403" y="620135"/>
            <a:ext cx="34558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Prof. Dr.-Ing. Horst Schulte</a:t>
            </a:r>
            <a:endParaRPr lang="de-DE" sz="1200" dirty="0">
              <a:solidFill>
                <a:schemeClr val="bg1"/>
              </a:solidFill>
            </a:endParaRPr>
          </a:p>
        </p:txBody>
      </p:sp>
      <p:pic>
        <p:nvPicPr>
          <p:cNvPr id="29" name="Grafik 28">
            <a:extLst>
              <a:ext uri="{FF2B5EF4-FFF2-40B4-BE49-F238E27FC236}">
                <a16:creationId xmlns:a16="http://schemas.microsoft.com/office/drawing/2014/main" id="{726588C6-05AE-100B-6F95-532F1EFD77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65" y="6432021"/>
            <a:ext cx="704773" cy="213781"/>
          </a:xfrm>
          <a:prstGeom prst="rect">
            <a:avLst/>
          </a:prstGeom>
        </p:spPr>
      </p:pic>
      <p:sp>
        <p:nvSpPr>
          <p:cNvPr id="31" name="Textfeld 30">
            <a:extLst>
              <a:ext uri="{FF2B5EF4-FFF2-40B4-BE49-F238E27FC236}">
                <a16:creationId xmlns:a16="http://schemas.microsoft.com/office/drawing/2014/main" id="{93D0F98B-CCB8-EA12-E83D-0DF5DAC60559}"/>
              </a:ext>
            </a:extLst>
          </p:cNvPr>
          <p:cNvSpPr txBox="1"/>
          <p:nvPr/>
        </p:nvSpPr>
        <p:spPr>
          <a:xfrm>
            <a:off x="838198" y="1191873"/>
            <a:ext cx="1985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2.2 Rotorleistung</a:t>
            </a:r>
          </a:p>
        </p:txBody>
      </p:sp>
      <p:pic>
        <p:nvPicPr>
          <p:cNvPr id="45" name="Grafik 44">
            <a:extLst>
              <a:ext uri="{FF2B5EF4-FFF2-40B4-BE49-F238E27FC236}">
                <a16:creationId xmlns:a16="http://schemas.microsoft.com/office/drawing/2014/main" id="{E4FAEF14-0718-3031-FE00-8CE4FC69EC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274" y="1567819"/>
            <a:ext cx="4853003" cy="3311303"/>
          </a:xfrm>
          <a:prstGeom prst="rect">
            <a:avLst/>
          </a:prstGeom>
        </p:spPr>
      </p:pic>
      <p:pic>
        <p:nvPicPr>
          <p:cNvPr id="47" name="Grafik 46">
            <a:extLst>
              <a:ext uri="{FF2B5EF4-FFF2-40B4-BE49-F238E27FC236}">
                <a16:creationId xmlns:a16="http://schemas.microsoft.com/office/drawing/2014/main" id="{1753BA9F-E603-1912-AA01-AABF9967A5B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-19420"/>
          <a:stretch/>
        </p:blipFill>
        <p:spPr>
          <a:xfrm>
            <a:off x="5367976" y="1312069"/>
            <a:ext cx="2619577" cy="770738"/>
          </a:xfrm>
          <a:prstGeom prst="rect">
            <a:avLst/>
          </a:prstGeom>
        </p:spPr>
      </p:pic>
      <p:cxnSp>
        <p:nvCxnSpPr>
          <p:cNvPr id="3" name="Gerade Verbindung mit Pfeil 2">
            <a:extLst>
              <a:ext uri="{FF2B5EF4-FFF2-40B4-BE49-F238E27FC236}">
                <a16:creationId xmlns:a16="http://schemas.microsoft.com/office/drawing/2014/main" id="{AD1DB70F-036A-ABC0-BC26-CA92526DF443}"/>
              </a:ext>
            </a:extLst>
          </p:cNvPr>
          <p:cNvCxnSpPr>
            <a:cxnSpLocks/>
          </p:cNvCxnSpPr>
          <p:nvPr/>
        </p:nvCxnSpPr>
        <p:spPr>
          <a:xfrm>
            <a:off x="6560726" y="2181399"/>
            <a:ext cx="0" cy="53988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Grafik 5">
            <a:extLst>
              <a:ext uri="{FF2B5EF4-FFF2-40B4-BE49-F238E27FC236}">
                <a16:creationId xmlns:a16="http://schemas.microsoft.com/office/drawing/2014/main" id="{107CB870-8D26-AA41-48B4-626D5C6733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0112" y="2819877"/>
            <a:ext cx="1481228" cy="703584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86482D2D-CCF1-9CA8-E317-9F7ADFFEF562}"/>
              </a:ext>
            </a:extLst>
          </p:cNvPr>
          <p:cNvSpPr txBox="1"/>
          <p:nvPr/>
        </p:nvSpPr>
        <p:spPr>
          <a:xfrm>
            <a:off x="8153400" y="3039644"/>
            <a:ext cx="32835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Froude-</a:t>
            </a:r>
            <a:r>
              <a:rPr lang="de-DE" dirty="0" err="1"/>
              <a:t>Rankineschen</a:t>
            </a:r>
            <a:r>
              <a:rPr lang="de-DE" dirty="0"/>
              <a:t> Theorem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6EE5C5AE-0278-5C24-8969-29C2E5CCC4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84717" y="4130632"/>
            <a:ext cx="2123091" cy="703583"/>
          </a:xfrm>
          <a:prstGeom prst="rect">
            <a:avLst/>
          </a:prstGeom>
        </p:spPr>
      </p:pic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481A5A47-27A5-2D10-4454-35D8D56C56AB}"/>
              </a:ext>
            </a:extLst>
          </p:cNvPr>
          <p:cNvCxnSpPr>
            <a:cxnSpLocks/>
          </p:cNvCxnSpPr>
          <p:nvPr/>
        </p:nvCxnSpPr>
        <p:spPr>
          <a:xfrm>
            <a:off x="6546263" y="3523461"/>
            <a:ext cx="0" cy="53988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" name="Grafik 11">
            <a:extLst>
              <a:ext uri="{FF2B5EF4-FFF2-40B4-BE49-F238E27FC236}">
                <a16:creationId xmlns:a16="http://schemas.microsoft.com/office/drawing/2014/main" id="{EF1DBEB7-E018-B9B1-5C69-5BB04A455DE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49819" y="5433322"/>
            <a:ext cx="3203581" cy="714468"/>
          </a:xfrm>
          <a:prstGeom prst="rect">
            <a:avLst/>
          </a:prstGeom>
        </p:spPr>
      </p:pic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C49B7D3A-249F-6435-70B1-3E24C8058EF4}"/>
              </a:ext>
            </a:extLst>
          </p:cNvPr>
          <p:cNvCxnSpPr>
            <a:cxnSpLocks/>
          </p:cNvCxnSpPr>
          <p:nvPr/>
        </p:nvCxnSpPr>
        <p:spPr>
          <a:xfrm>
            <a:off x="6541358" y="4879122"/>
            <a:ext cx="0" cy="53988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xtfeld 18">
            <a:extLst>
              <a:ext uri="{FF2B5EF4-FFF2-40B4-BE49-F238E27FC236}">
                <a16:creationId xmlns:a16="http://schemas.microsoft.com/office/drawing/2014/main" id="{4035D4CF-C0F5-53D5-2224-B14E6874D7CA}"/>
              </a:ext>
            </a:extLst>
          </p:cNvPr>
          <p:cNvSpPr txBox="1"/>
          <p:nvPr/>
        </p:nvSpPr>
        <p:spPr>
          <a:xfrm>
            <a:off x="8153400" y="1512772"/>
            <a:ext cx="3446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Leistung vor und nach Rotorebene</a:t>
            </a:r>
          </a:p>
        </p:txBody>
      </p:sp>
    </p:spTree>
    <p:extLst>
      <p:ext uri="{BB962C8B-B14F-4D97-AF65-F5344CB8AC3E}">
        <p14:creationId xmlns:p14="http://schemas.microsoft.com/office/powerpoint/2010/main" val="3050061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hteck 19">
            <a:extLst>
              <a:ext uri="{FF2B5EF4-FFF2-40B4-BE49-F238E27FC236}">
                <a16:creationId xmlns:a16="http://schemas.microsoft.com/office/drawing/2014/main" id="{0A326710-251C-FF72-B852-9CF72453183E}"/>
              </a:ext>
            </a:extLst>
          </p:cNvPr>
          <p:cNvSpPr/>
          <p:nvPr/>
        </p:nvSpPr>
        <p:spPr>
          <a:xfrm>
            <a:off x="0" y="498190"/>
            <a:ext cx="12191998" cy="517109"/>
          </a:xfrm>
          <a:prstGeom prst="rect">
            <a:avLst/>
          </a:prstGeom>
          <a:solidFill>
            <a:srgbClr val="78B802"/>
          </a:solidFill>
          <a:ln>
            <a:solidFill>
              <a:srgbClr val="78B8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1CC50E63-447D-5543-B2D8-82D62DF963E7}"/>
              </a:ext>
            </a:extLst>
          </p:cNvPr>
          <p:cNvSpPr/>
          <p:nvPr/>
        </p:nvSpPr>
        <p:spPr>
          <a:xfrm>
            <a:off x="838199" y="6362964"/>
            <a:ext cx="11353799" cy="359454"/>
          </a:xfrm>
          <a:prstGeom prst="rect">
            <a:avLst/>
          </a:prstGeom>
          <a:solidFill>
            <a:srgbClr val="78B802"/>
          </a:solidFill>
          <a:ln>
            <a:solidFill>
              <a:srgbClr val="78B8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9C4C575-DA9A-6A3E-9C43-461710592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5044"/>
            <a:ext cx="10515600" cy="395982"/>
          </a:xfrm>
        </p:spPr>
        <p:txBody>
          <a:bodyPr>
            <a:normAutofit fontScale="90000"/>
          </a:bodyPr>
          <a:lstStyle/>
          <a:p>
            <a:r>
              <a:rPr lang="de-DE" sz="2400" b="1" dirty="0"/>
              <a:t>2. Theoretische Grundlagen</a:t>
            </a:r>
          </a:p>
        </p:txBody>
      </p:sp>
      <p:sp>
        <p:nvSpPr>
          <p:cNvPr id="16" name="Datumsplatzhalter 15">
            <a:extLst>
              <a:ext uri="{FF2B5EF4-FFF2-40B4-BE49-F238E27FC236}">
                <a16:creationId xmlns:a16="http://schemas.microsoft.com/office/drawing/2014/main" id="{854FD1D8-4A8A-3E2A-E04B-2491A1B347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5AD0D-7414-48CC-894E-FE2676CCE80D}" type="datetime1">
              <a:rPr lang="de-DE" smtClean="0">
                <a:solidFill>
                  <a:schemeClr val="bg1"/>
                </a:solidFill>
              </a:rPr>
              <a:t>09.02.2023</a:t>
            </a:fld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7" name="Fußzeilenplatzhalter 16">
            <a:extLst>
              <a:ext uri="{FF2B5EF4-FFF2-40B4-BE49-F238E27FC236}">
                <a16:creationId xmlns:a16="http://schemas.microsoft.com/office/drawing/2014/main" id="{397AA3AD-A32F-5040-3E74-4D113AA45F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Automation in regenerativen Energiesystemen</a:t>
            </a:r>
          </a:p>
        </p:txBody>
      </p:sp>
      <p:sp>
        <p:nvSpPr>
          <p:cNvPr id="18" name="Foliennummernplatzhalter 17">
            <a:extLst>
              <a:ext uri="{FF2B5EF4-FFF2-40B4-BE49-F238E27FC236}">
                <a16:creationId xmlns:a16="http://schemas.microsoft.com/office/drawing/2014/main" id="{AB5C7E6B-47D0-0C4B-BC87-90F10A42F0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889EA-503F-4929-A5CC-3CD446A1F7BB}" type="slidenum">
              <a:rPr lang="de-DE" smtClean="0">
                <a:solidFill>
                  <a:schemeClr val="bg1"/>
                </a:solidFill>
              </a:rPr>
              <a:t>5</a:t>
            </a:fld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5C8E9FBB-51EA-BBEA-ABAF-87180B5B7E25}"/>
              </a:ext>
            </a:extLst>
          </p:cNvPr>
          <p:cNvSpPr txBox="1"/>
          <p:nvPr/>
        </p:nvSpPr>
        <p:spPr>
          <a:xfrm>
            <a:off x="8736196" y="612884"/>
            <a:ext cx="34558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Christopher Berg, Sebastian Richter, Aaron Zielstorff</a:t>
            </a:r>
            <a:endParaRPr lang="de-DE" sz="1200" dirty="0">
              <a:solidFill>
                <a:schemeClr val="bg1"/>
              </a:solidFill>
            </a:endParaRP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67DD8506-A801-027E-8838-72AE69689EE5}"/>
              </a:ext>
            </a:extLst>
          </p:cNvPr>
          <p:cNvSpPr txBox="1"/>
          <p:nvPr/>
        </p:nvSpPr>
        <p:spPr>
          <a:xfrm>
            <a:off x="53403" y="620135"/>
            <a:ext cx="34558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Prof. Dr.-Ing. Horst Schulte</a:t>
            </a:r>
            <a:endParaRPr lang="de-DE" sz="1200" dirty="0">
              <a:solidFill>
                <a:schemeClr val="bg1"/>
              </a:solidFill>
            </a:endParaRPr>
          </a:p>
        </p:txBody>
      </p:sp>
      <p:pic>
        <p:nvPicPr>
          <p:cNvPr id="29" name="Grafik 28">
            <a:extLst>
              <a:ext uri="{FF2B5EF4-FFF2-40B4-BE49-F238E27FC236}">
                <a16:creationId xmlns:a16="http://schemas.microsoft.com/office/drawing/2014/main" id="{726588C6-05AE-100B-6F95-532F1EFD77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65" y="6432021"/>
            <a:ext cx="704773" cy="213781"/>
          </a:xfrm>
          <a:prstGeom prst="rect">
            <a:avLst/>
          </a:prstGeom>
        </p:spPr>
      </p:pic>
      <p:sp>
        <p:nvSpPr>
          <p:cNvPr id="31" name="Textfeld 30">
            <a:extLst>
              <a:ext uri="{FF2B5EF4-FFF2-40B4-BE49-F238E27FC236}">
                <a16:creationId xmlns:a16="http://schemas.microsoft.com/office/drawing/2014/main" id="{93D0F98B-CCB8-EA12-E83D-0DF5DAC60559}"/>
              </a:ext>
            </a:extLst>
          </p:cNvPr>
          <p:cNvSpPr txBox="1"/>
          <p:nvPr/>
        </p:nvSpPr>
        <p:spPr>
          <a:xfrm>
            <a:off x="838197" y="1191873"/>
            <a:ext cx="5392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2.3 Leistungsbeiwert </a:t>
            </a:r>
            <a:r>
              <a:rPr lang="de-DE" dirty="0" err="1"/>
              <a:t>cP</a:t>
            </a:r>
            <a:r>
              <a:rPr lang="de-DE" dirty="0"/>
              <a:t> &amp; </a:t>
            </a:r>
            <a:r>
              <a:rPr lang="de-DE" dirty="0" err="1"/>
              <a:t>Momentenbeiwert</a:t>
            </a:r>
            <a:r>
              <a:rPr lang="de-DE" dirty="0"/>
              <a:t> </a:t>
            </a:r>
            <a:r>
              <a:rPr lang="de-DE" dirty="0" err="1"/>
              <a:t>cM</a:t>
            </a:r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E9345563-FF15-1B5D-B803-A3530F65CA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785" y="1749587"/>
            <a:ext cx="2528191" cy="62095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E85EC13C-2FB9-C592-CE0B-B7AC4D4E2F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1330" y="1728356"/>
            <a:ext cx="1027461" cy="692938"/>
          </a:xfrm>
          <a:prstGeom prst="rect">
            <a:avLst/>
          </a:prstGeom>
        </p:spPr>
      </p:pic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B95E694D-DC8F-FEB9-40DF-6BE9F7C17CD9}"/>
              </a:ext>
            </a:extLst>
          </p:cNvPr>
          <p:cNvCxnSpPr>
            <a:cxnSpLocks/>
          </p:cNvCxnSpPr>
          <p:nvPr/>
        </p:nvCxnSpPr>
        <p:spPr>
          <a:xfrm rot="16200000">
            <a:off x="3768657" y="1799611"/>
            <a:ext cx="0" cy="53988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feld 22">
            <a:extLst>
              <a:ext uri="{FF2B5EF4-FFF2-40B4-BE49-F238E27FC236}">
                <a16:creationId xmlns:a16="http://schemas.microsoft.com/office/drawing/2014/main" id="{DE785CAB-D341-BE3C-D896-93B467918FB9}"/>
              </a:ext>
            </a:extLst>
          </p:cNvPr>
          <p:cNvSpPr txBox="1"/>
          <p:nvPr/>
        </p:nvSpPr>
        <p:spPr>
          <a:xfrm>
            <a:off x="1003046" y="2657918"/>
            <a:ext cx="76075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optimale Verzögerung (59 %) </a:t>
            </a:r>
            <a:r>
              <a:rPr lang="de-DE" dirty="0">
                <a:sym typeface="Wingdings" panose="05000000000000000000" pitchFamily="2" charset="2"/>
              </a:rPr>
              <a:t> </a:t>
            </a:r>
            <a:r>
              <a:rPr lang="de-DE" dirty="0" err="1">
                <a:sym typeface="Wingdings" panose="05000000000000000000" pitchFamily="2" charset="2"/>
              </a:rPr>
              <a:t>Betzscher</a:t>
            </a:r>
            <a:r>
              <a:rPr lang="de-DE" dirty="0">
                <a:sym typeface="Wingdings" panose="05000000000000000000" pitchFamily="2" charset="2"/>
              </a:rPr>
              <a:t> Leistungsbeiwert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ym typeface="Wingdings" panose="05000000000000000000" pitchFamily="2" charset="2"/>
              </a:rPr>
              <a:t>Realität: 45 bis 48 %</a:t>
            </a:r>
          </a:p>
          <a:p>
            <a:pPr marL="285750" indent="-285750">
              <a:buFontTx/>
              <a:buChar char="-"/>
            </a:pPr>
            <a:endParaRPr lang="de-DE" dirty="0"/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4B930B34-F91A-C737-1473-5684BF811E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5475" y="1653196"/>
            <a:ext cx="1064864" cy="830828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FD4B10DE-2011-DC69-18A2-C14893596B6F}"/>
              </a:ext>
            </a:extLst>
          </p:cNvPr>
          <p:cNvCxnSpPr>
            <a:cxnSpLocks/>
          </p:cNvCxnSpPr>
          <p:nvPr/>
        </p:nvCxnSpPr>
        <p:spPr>
          <a:xfrm rot="16200000">
            <a:off x="5601464" y="1798667"/>
            <a:ext cx="0" cy="53988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8" name="Grafik 27">
            <a:extLst>
              <a:ext uri="{FF2B5EF4-FFF2-40B4-BE49-F238E27FC236}">
                <a16:creationId xmlns:a16="http://schemas.microsoft.com/office/drawing/2014/main" id="{F47705C2-BC50-6B62-BA48-BAB4BA21E5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197" y="4208130"/>
            <a:ext cx="1011735" cy="629251"/>
          </a:xfrm>
          <a:prstGeom prst="rect">
            <a:avLst/>
          </a:prstGeom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id="{F61F1FE2-5BF7-D882-B7A6-823635AF951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8540" y="4223097"/>
            <a:ext cx="1040275" cy="622020"/>
          </a:xfrm>
          <a:prstGeom prst="rect">
            <a:avLst/>
          </a:prstGeom>
        </p:spPr>
      </p:pic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FBEF0E03-AD57-0D9C-DA22-521AFAE99960}"/>
              </a:ext>
            </a:extLst>
          </p:cNvPr>
          <p:cNvCxnSpPr>
            <a:cxnSpLocks/>
          </p:cNvCxnSpPr>
          <p:nvPr/>
        </p:nvCxnSpPr>
        <p:spPr>
          <a:xfrm rot="16200000">
            <a:off x="2279236" y="4242554"/>
            <a:ext cx="0" cy="53988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feld 33">
            <a:extLst>
              <a:ext uri="{FF2B5EF4-FFF2-40B4-BE49-F238E27FC236}">
                <a16:creationId xmlns:a16="http://schemas.microsoft.com/office/drawing/2014/main" id="{D4E98BC4-6CF0-F5AB-050D-F7AC1EFCF605}"/>
              </a:ext>
            </a:extLst>
          </p:cNvPr>
          <p:cNvSpPr txBox="1"/>
          <p:nvPr/>
        </p:nvSpPr>
        <p:spPr>
          <a:xfrm>
            <a:off x="4038600" y="4300975"/>
            <a:ext cx="3850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Momentenbeiwert</a:t>
            </a:r>
            <a:endParaRPr lang="de-DE" dirty="0"/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ED02D48E-9587-E90C-2430-0D0816A71584}"/>
              </a:ext>
            </a:extLst>
          </p:cNvPr>
          <p:cNvSpPr txBox="1"/>
          <p:nvPr/>
        </p:nvSpPr>
        <p:spPr>
          <a:xfrm>
            <a:off x="7503547" y="1875400"/>
            <a:ext cx="3850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Leistungsbeiwert</a:t>
            </a:r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89253E7A-2B1D-DF6C-BB3A-D4B5202B1791}"/>
              </a:ext>
            </a:extLst>
          </p:cNvPr>
          <p:cNvSpPr txBox="1"/>
          <p:nvPr/>
        </p:nvSpPr>
        <p:spPr>
          <a:xfrm>
            <a:off x="1003046" y="5415506"/>
            <a:ext cx="7607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ym typeface="Wingdings" panose="05000000000000000000" pitchFamily="2" charset="2"/>
              </a:rPr>
              <a:t>vom Blatthersteller zur Verfügung gestellt</a:t>
            </a:r>
          </a:p>
        </p:txBody>
      </p:sp>
    </p:spTree>
    <p:extLst>
      <p:ext uri="{BB962C8B-B14F-4D97-AF65-F5344CB8AC3E}">
        <p14:creationId xmlns:p14="http://schemas.microsoft.com/office/powerpoint/2010/main" val="34690522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hteck 19">
            <a:extLst>
              <a:ext uri="{FF2B5EF4-FFF2-40B4-BE49-F238E27FC236}">
                <a16:creationId xmlns:a16="http://schemas.microsoft.com/office/drawing/2014/main" id="{0A326710-251C-FF72-B852-9CF72453183E}"/>
              </a:ext>
            </a:extLst>
          </p:cNvPr>
          <p:cNvSpPr/>
          <p:nvPr/>
        </p:nvSpPr>
        <p:spPr>
          <a:xfrm>
            <a:off x="0" y="498190"/>
            <a:ext cx="12191998" cy="517109"/>
          </a:xfrm>
          <a:prstGeom prst="rect">
            <a:avLst/>
          </a:prstGeom>
          <a:solidFill>
            <a:srgbClr val="78B802"/>
          </a:solidFill>
          <a:ln>
            <a:solidFill>
              <a:srgbClr val="78B8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1CC50E63-447D-5543-B2D8-82D62DF963E7}"/>
              </a:ext>
            </a:extLst>
          </p:cNvPr>
          <p:cNvSpPr/>
          <p:nvPr/>
        </p:nvSpPr>
        <p:spPr>
          <a:xfrm>
            <a:off x="838199" y="6362964"/>
            <a:ext cx="11353799" cy="359454"/>
          </a:xfrm>
          <a:prstGeom prst="rect">
            <a:avLst/>
          </a:prstGeom>
          <a:solidFill>
            <a:srgbClr val="78B802"/>
          </a:solidFill>
          <a:ln>
            <a:solidFill>
              <a:srgbClr val="78B8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9C4C575-DA9A-6A3E-9C43-461710592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5044"/>
            <a:ext cx="10515600" cy="395982"/>
          </a:xfrm>
        </p:spPr>
        <p:txBody>
          <a:bodyPr>
            <a:normAutofit fontScale="90000"/>
          </a:bodyPr>
          <a:lstStyle/>
          <a:p>
            <a:r>
              <a:rPr lang="de-DE" sz="2400" b="1" dirty="0"/>
              <a:t>2. Theoretische Grundlagen</a:t>
            </a:r>
          </a:p>
        </p:txBody>
      </p:sp>
      <p:sp>
        <p:nvSpPr>
          <p:cNvPr id="16" name="Datumsplatzhalter 15">
            <a:extLst>
              <a:ext uri="{FF2B5EF4-FFF2-40B4-BE49-F238E27FC236}">
                <a16:creationId xmlns:a16="http://schemas.microsoft.com/office/drawing/2014/main" id="{854FD1D8-4A8A-3E2A-E04B-2491A1B347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5AD0D-7414-48CC-894E-FE2676CCE80D}" type="datetime1">
              <a:rPr lang="de-DE" smtClean="0">
                <a:solidFill>
                  <a:schemeClr val="bg1"/>
                </a:solidFill>
              </a:rPr>
              <a:t>09.02.2023</a:t>
            </a:fld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7" name="Fußzeilenplatzhalter 16">
            <a:extLst>
              <a:ext uri="{FF2B5EF4-FFF2-40B4-BE49-F238E27FC236}">
                <a16:creationId xmlns:a16="http://schemas.microsoft.com/office/drawing/2014/main" id="{397AA3AD-A32F-5040-3E74-4D113AA45F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Automation in regenerativen Energiesystemen</a:t>
            </a:r>
          </a:p>
        </p:txBody>
      </p:sp>
      <p:sp>
        <p:nvSpPr>
          <p:cNvPr id="18" name="Foliennummernplatzhalter 17">
            <a:extLst>
              <a:ext uri="{FF2B5EF4-FFF2-40B4-BE49-F238E27FC236}">
                <a16:creationId xmlns:a16="http://schemas.microsoft.com/office/drawing/2014/main" id="{AB5C7E6B-47D0-0C4B-BC87-90F10A42F0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889EA-503F-4929-A5CC-3CD446A1F7BB}" type="slidenum">
              <a:rPr lang="de-DE" smtClean="0">
                <a:solidFill>
                  <a:schemeClr val="bg1"/>
                </a:solidFill>
              </a:rPr>
              <a:t>6</a:t>
            </a:fld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5C8E9FBB-51EA-BBEA-ABAF-87180B5B7E25}"/>
              </a:ext>
            </a:extLst>
          </p:cNvPr>
          <p:cNvSpPr txBox="1"/>
          <p:nvPr/>
        </p:nvSpPr>
        <p:spPr>
          <a:xfrm>
            <a:off x="8736196" y="612884"/>
            <a:ext cx="34558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Christopher Berg, Sebastian Richter, Aaron Zielstorff</a:t>
            </a:r>
            <a:endParaRPr lang="de-DE" sz="1200" dirty="0">
              <a:solidFill>
                <a:schemeClr val="bg1"/>
              </a:solidFill>
            </a:endParaRP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67DD8506-A801-027E-8838-72AE69689EE5}"/>
              </a:ext>
            </a:extLst>
          </p:cNvPr>
          <p:cNvSpPr txBox="1"/>
          <p:nvPr/>
        </p:nvSpPr>
        <p:spPr>
          <a:xfrm>
            <a:off x="53403" y="620135"/>
            <a:ext cx="34558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Prof. Dr.-Ing. Horst Schulte</a:t>
            </a:r>
            <a:endParaRPr lang="de-DE" sz="1200" dirty="0">
              <a:solidFill>
                <a:schemeClr val="bg1"/>
              </a:solidFill>
            </a:endParaRPr>
          </a:p>
        </p:txBody>
      </p:sp>
      <p:pic>
        <p:nvPicPr>
          <p:cNvPr id="29" name="Grafik 28">
            <a:extLst>
              <a:ext uri="{FF2B5EF4-FFF2-40B4-BE49-F238E27FC236}">
                <a16:creationId xmlns:a16="http://schemas.microsoft.com/office/drawing/2014/main" id="{726588C6-05AE-100B-6F95-532F1EFD77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65" y="6432021"/>
            <a:ext cx="704773" cy="213781"/>
          </a:xfrm>
          <a:prstGeom prst="rect">
            <a:avLst/>
          </a:prstGeom>
        </p:spPr>
      </p:pic>
      <p:sp>
        <p:nvSpPr>
          <p:cNvPr id="31" name="Textfeld 30">
            <a:extLst>
              <a:ext uri="{FF2B5EF4-FFF2-40B4-BE49-F238E27FC236}">
                <a16:creationId xmlns:a16="http://schemas.microsoft.com/office/drawing/2014/main" id="{93D0F98B-CCB8-EA12-E83D-0DF5DAC60559}"/>
              </a:ext>
            </a:extLst>
          </p:cNvPr>
          <p:cNvSpPr txBox="1"/>
          <p:nvPr/>
        </p:nvSpPr>
        <p:spPr>
          <a:xfrm>
            <a:off x="838197" y="1191873"/>
            <a:ext cx="6414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2.4 Anströmungsgeschwindigkeit, Anstellwinkel &amp; Schnelllaufzahl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5B39E882-2B64-3EFD-17EA-922DDFCE96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521" y="1552083"/>
            <a:ext cx="4446281" cy="2401195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C5B5C785-DB4A-3D0B-10F9-3385B421FA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4472" y="2239685"/>
            <a:ext cx="2787895" cy="517109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C2670970-907B-EF5E-9F21-18085C2E01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8158" y="3429000"/>
            <a:ext cx="3562442" cy="544082"/>
          </a:xfrm>
          <a:prstGeom prst="rect">
            <a:avLst/>
          </a:prstGeom>
        </p:spPr>
      </p:pic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74CB1C90-6D1E-E20E-C4E5-6D128C1F23D0}"/>
              </a:ext>
            </a:extLst>
          </p:cNvPr>
          <p:cNvCxnSpPr>
            <a:cxnSpLocks/>
          </p:cNvCxnSpPr>
          <p:nvPr/>
        </p:nvCxnSpPr>
        <p:spPr>
          <a:xfrm>
            <a:off x="6801046" y="2812559"/>
            <a:ext cx="0" cy="53988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Grafik 14">
            <a:extLst>
              <a:ext uri="{FF2B5EF4-FFF2-40B4-BE49-F238E27FC236}">
                <a16:creationId xmlns:a16="http://schemas.microsoft.com/office/drawing/2014/main" id="{A3F50F6B-43AF-1464-626D-E14586D3EB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46121" y="4578322"/>
            <a:ext cx="3464479" cy="744807"/>
          </a:xfrm>
          <a:prstGeom prst="rect">
            <a:avLst/>
          </a:prstGeom>
        </p:spPr>
      </p:pic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87530EE2-4DF8-9A51-A1A3-D3938D7A4883}"/>
              </a:ext>
            </a:extLst>
          </p:cNvPr>
          <p:cNvCxnSpPr>
            <a:cxnSpLocks/>
          </p:cNvCxnSpPr>
          <p:nvPr/>
        </p:nvCxnSpPr>
        <p:spPr>
          <a:xfrm>
            <a:off x="6801046" y="4013157"/>
            <a:ext cx="0" cy="53988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Textfeld 23">
            <a:extLst>
              <a:ext uri="{FF2B5EF4-FFF2-40B4-BE49-F238E27FC236}">
                <a16:creationId xmlns:a16="http://schemas.microsoft.com/office/drawing/2014/main" id="{79884E89-E750-D29F-1A1D-6B7FB2E2C2F7}"/>
              </a:ext>
            </a:extLst>
          </p:cNvPr>
          <p:cNvSpPr txBox="1"/>
          <p:nvPr/>
        </p:nvSpPr>
        <p:spPr>
          <a:xfrm>
            <a:off x="8825842" y="4766059"/>
            <a:ext cx="32835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zur aerodynamischen Auslegung</a:t>
            </a:r>
          </a:p>
        </p:txBody>
      </p:sp>
      <p:pic>
        <p:nvPicPr>
          <p:cNvPr id="27" name="Grafik 26">
            <a:extLst>
              <a:ext uri="{FF2B5EF4-FFF2-40B4-BE49-F238E27FC236}">
                <a16:creationId xmlns:a16="http://schemas.microsoft.com/office/drawing/2014/main" id="{241C77DD-26D4-1680-0C1C-A68193B990F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7262" y="3954221"/>
            <a:ext cx="4114800" cy="2334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1313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hteck 19">
            <a:extLst>
              <a:ext uri="{FF2B5EF4-FFF2-40B4-BE49-F238E27FC236}">
                <a16:creationId xmlns:a16="http://schemas.microsoft.com/office/drawing/2014/main" id="{0A326710-251C-FF72-B852-9CF72453183E}"/>
              </a:ext>
            </a:extLst>
          </p:cNvPr>
          <p:cNvSpPr/>
          <p:nvPr/>
        </p:nvSpPr>
        <p:spPr>
          <a:xfrm>
            <a:off x="0" y="498190"/>
            <a:ext cx="12191998" cy="517109"/>
          </a:xfrm>
          <a:prstGeom prst="rect">
            <a:avLst/>
          </a:prstGeom>
          <a:solidFill>
            <a:srgbClr val="78B802"/>
          </a:solidFill>
          <a:ln>
            <a:solidFill>
              <a:srgbClr val="78B8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1CC50E63-447D-5543-B2D8-82D62DF963E7}"/>
              </a:ext>
            </a:extLst>
          </p:cNvPr>
          <p:cNvSpPr/>
          <p:nvPr/>
        </p:nvSpPr>
        <p:spPr>
          <a:xfrm>
            <a:off x="838199" y="6362964"/>
            <a:ext cx="11353799" cy="359454"/>
          </a:xfrm>
          <a:prstGeom prst="rect">
            <a:avLst/>
          </a:prstGeom>
          <a:solidFill>
            <a:srgbClr val="78B802"/>
          </a:solidFill>
          <a:ln>
            <a:solidFill>
              <a:srgbClr val="78B8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9C4C575-DA9A-6A3E-9C43-461710592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5044"/>
            <a:ext cx="10515600" cy="395982"/>
          </a:xfrm>
        </p:spPr>
        <p:txBody>
          <a:bodyPr>
            <a:normAutofit fontScale="90000"/>
          </a:bodyPr>
          <a:lstStyle/>
          <a:p>
            <a:r>
              <a:rPr lang="de-DE" sz="2400" b="1" dirty="0"/>
              <a:t>2. Theoretische Grundlagen</a:t>
            </a:r>
          </a:p>
        </p:txBody>
      </p:sp>
      <p:sp>
        <p:nvSpPr>
          <p:cNvPr id="16" name="Datumsplatzhalter 15">
            <a:extLst>
              <a:ext uri="{FF2B5EF4-FFF2-40B4-BE49-F238E27FC236}">
                <a16:creationId xmlns:a16="http://schemas.microsoft.com/office/drawing/2014/main" id="{854FD1D8-4A8A-3E2A-E04B-2491A1B347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5AD0D-7414-48CC-894E-FE2676CCE80D}" type="datetime1">
              <a:rPr lang="de-DE" smtClean="0">
                <a:solidFill>
                  <a:schemeClr val="bg1"/>
                </a:solidFill>
              </a:rPr>
              <a:t>09.02.2023</a:t>
            </a:fld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7" name="Fußzeilenplatzhalter 16">
            <a:extLst>
              <a:ext uri="{FF2B5EF4-FFF2-40B4-BE49-F238E27FC236}">
                <a16:creationId xmlns:a16="http://schemas.microsoft.com/office/drawing/2014/main" id="{397AA3AD-A32F-5040-3E74-4D113AA45F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Automation in regenerativen Energiesystemen</a:t>
            </a:r>
          </a:p>
        </p:txBody>
      </p:sp>
      <p:sp>
        <p:nvSpPr>
          <p:cNvPr id="18" name="Foliennummernplatzhalter 17">
            <a:extLst>
              <a:ext uri="{FF2B5EF4-FFF2-40B4-BE49-F238E27FC236}">
                <a16:creationId xmlns:a16="http://schemas.microsoft.com/office/drawing/2014/main" id="{AB5C7E6B-47D0-0C4B-BC87-90F10A42F0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889EA-503F-4929-A5CC-3CD446A1F7BB}" type="slidenum">
              <a:rPr lang="de-DE" smtClean="0">
                <a:solidFill>
                  <a:schemeClr val="bg1"/>
                </a:solidFill>
              </a:rPr>
              <a:t>7</a:t>
            </a:fld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5C8E9FBB-51EA-BBEA-ABAF-87180B5B7E25}"/>
              </a:ext>
            </a:extLst>
          </p:cNvPr>
          <p:cNvSpPr txBox="1"/>
          <p:nvPr/>
        </p:nvSpPr>
        <p:spPr>
          <a:xfrm>
            <a:off x="8736196" y="612884"/>
            <a:ext cx="34558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Christopher Berg, Sebastian Richter, Aaron Zielstorff</a:t>
            </a:r>
            <a:endParaRPr lang="de-DE" sz="1200" dirty="0">
              <a:solidFill>
                <a:schemeClr val="bg1"/>
              </a:solidFill>
            </a:endParaRP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67DD8506-A801-027E-8838-72AE69689EE5}"/>
              </a:ext>
            </a:extLst>
          </p:cNvPr>
          <p:cNvSpPr txBox="1"/>
          <p:nvPr/>
        </p:nvSpPr>
        <p:spPr>
          <a:xfrm>
            <a:off x="53403" y="620135"/>
            <a:ext cx="34558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Prof. Dr.-Ing. Horst Schulte</a:t>
            </a:r>
            <a:endParaRPr lang="de-DE" sz="1200" dirty="0">
              <a:solidFill>
                <a:schemeClr val="bg1"/>
              </a:solidFill>
            </a:endParaRPr>
          </a:p>
        </p:txBody>
      </p:sp>
      <p:pic>
        <p:nvPicPr>
          <p:cNvPr id="29" name="Grafik 28">
            <a:extLst>
              <a:ext uri="{FF2B5EF4-FFF2-40B4-BE49-F238E27FC236}">
                <a16:creationId xmlns:a16="http://schemas.microsoft.com/office/drawing/2014/main" id="{726588C6-05AE-100B-6F95-532F1EFD77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65" y="6432021"/>
            <a:ext cx="704773" cy="213781"/>
          </a:xfrm>
          <a:prstGeom prst="rect">
            <a:avLst/>
          </a:prstGeom>
        </p:spPr>
      </p:pic>
      <p:sp>
        <p:nvSpPr>
          <p:cNvPr id="31" name="Textfeld 30">
            <a:extLst>
              <a:ext uri="{FF2B5EF4-FFF2-40B4-BE49-F238E27FC236}">
                <a16:creationId xmlns:a16="http://schemas.microsoft.com/office/drawing/2014/main" id="{93D0F98B-CCB8-EA12-E83D-0DF5DAC60559}"/>
              </a:ext>
            </a:extLst>
          </p:cNvPr>
          <p:cNvSpPr txBox="1"/>
          <p:nvPr/>
        </p:nvSpPr>
        <p:spPr>
          <a:xfrm>
            <a:off x="838197" y="1191873"/>
            <a:ext cx="52578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2.5 Leistungsbegrenzung und Leistungsoptimierung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71763F48-0B5F-2D3C-4AF5-9623034454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6" y="1646100"/>
            <a:ext cx="3592421" cy="2988653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FA53AA38-1445-E695-75A2-26413D7C4373}"/>
              </a:ext>
            </a:extLst>
          </p:cNvPr>
          <p:cNvSpPr txBox="1"/>
          <p:nvPr/>
        </p:nvSpPr>
        <p:spPr>
          <a:xfrm>
            <a:off x="580364" y="4719648"/>
            <a:ext cx="38502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langsamer Vorgang (8°/s)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nur optimal für ein Blattelement </a:t>
            </a: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01F4F8CF-0653-CB35-F107-0B52BD2FA2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3599" y="1737779"/>
            <a:ext cx="4953409" cy="2679202"/>
          </a:xfrm>
          <a:prstGeom prst="rect">
            <a:avLst/>
          </a:prstGeom>
        </p:spPr>
      </p:pic>
      <p:sp>
        <p:nvSpPr>
          <p:cNvPr id="23" name="Textfeld 22">
            <a:extLst>
              <a:ext uri="{FF2B5EF4-FFF2-40B4-BE49-F238E27FC236}">
                <a16:creationId xmlns:a16="http://schemas.microsoft.com/office/drawing/2014/main" id="{AA4CB532-E5F9-A3BA-2095-7CD3C5E737D1}"/>
              </a:ext>
            </a:extLst>
          </p:cNvPr>
          <p:cNvSpPr txBox="1"/>
          <p:nvPr/>
        </p:nvSpPr>
        <p:spPr>
          <a:xfrm>
            <a:off x="5943599" y="4719648"/>
            <a:ext cx="3850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optimal für alle Blattelemente</a:t>
            </a:r>
          </a:p>
        </p:txBody>
      </p:sp>
    </p:spTree>
    <p:extLst>
      <p:ext uri="{BB962C8B-B14F-4D97-AF65-F5344CB8AC3E}">
        <p14:creationId xmlns:p14="http://schemas.microsoft.com/office/powerpoint/2010/main" val="32842842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hteck 19">
            <a:extLst>
              <a:ext uri="{FF2B5EF4-FFF2-40B4-BE49-F238E27FC236}">
                <a16:creationId xmlns:a16="http://schemas.microsoft.com/office/drawing/2014/main" id="{0A326710-251C-FF72-B852-9CF72453183E}"/>
              </a:ext>
            </a:extLst>
          </p:cNvPr>
          <p:cNvSpPr/>
          <p:nvPr/>
        </p:nvSpPr>
        <p:spPr>
          <a:xfrm>
            <a:off x="0" y="498190"/>
            <a:ext cx="12191998" cy="517109"/>
          </a:xfrm>
          <a:prstGeom prst="rect">
            <a:avLst/>
          </a:prstGeom>
          <a:solidFill>
            <a:srgbClr val="78B802"/>
          </a:solidFill>
          <a:ln>
            <a:solidFill>
              <a:srgbClr val="78B8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1CC50E63-447D-5543-B2D8-82D62DF963E7}"/>
              </a:ext>
            </a:extLst>
          </p:cNvPr>
          <p:cNvSpPr/>
          <p:nvPr/>
        </p:nvSpPr>
        <p:spPr>
          <a:xfrm>
            <a:off x="838199" y="6362964"/>
            <a:ext cx="11353799" cy="359454"/>
          </a:xfrm>
          <a:prstGeom prst="rect">
            <a:avLst/>
          </a:prstGeom>
          <a:solidFill>
            <a:srgbClr val="78B802"/>
          </a:solidFill>
          <a:ln>
            <a:solidFill>
              <a:srgbClr val="78B8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9C4C575-DA9A-6A3E-9C43-461710592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5044"/>
            <a:ext cx="10515600" cy="395982"/>
          </a:xfrm>
        </p:spPr>
        <p:txBody>
          <a:bodyPr>
            <a:normAutofit fontScale="90000"/>
          </a:bodyPr>
          <a:lstStyle/>
          <a:p>
            <a:r>
              <a:rPr lang="de-DE" sz="2400" b="1" dirty="0"/>
              <a:t>2. Theoretische Grundlagen</a:t>
            </a:r>
          </a:p>
        </p:txBody>
      </p:sp>
      <p:sp>
        <p:nvSpPr>
          <p:cNvPr id="16" name="Datumsplatzhalter 15">
            <a:extLst>
              <a:ext uri="{FF2B5EF4-FFF2-40B4-BE49-F238E27FC236}">
                <a16:creationId xmlns:a16="http://schemas.microsoft.com/office/drawing/2014/main" id="{854FD1D8-4A8A-3E2A-E04B-2491A1B347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5AD0D-7414-48CC-894E-FE2676CCE80D}" type="datetime1">
              <a:rPr lang="de-DE" smtClean="0">
                <a:solidFill>
                  <a:schemeClr val="bg1"/>
                </a:solidFill>
              </a:rPr>
              <a:t>09.02.2023</a:t>
            </a:fld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7" name="Fußzeilenplatzhalter 16">
            <a:extLst>
              <a:ext uri="{FF2B5EF4-FFF2-40B4-BE49-F238E27FC236}">
                <a16:creationId xmlns:a16="http://schemas.microsoft.com/office/drawing/2014/main" id="{397AA3AD-A32F-5040-3E74-4D113AA45F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Automation in regenerativen Energiesystemen</a:t>
            </a:r>
          </a:p>
        </p:txBody>
      </p:sp>
      <p:sp>
        <p:nvSpPr>
          <p:cNvPr id="18" name="Foliennummernplatzhalter 17">
            <a:extLst>
              <a:ext uri="{FF2B5EF4-FFF2-40B4-BE49-F238E27FC236}">
                <a16:creationId xmlns:a16="http://schemas.microsoft.com/office/drawing/2014/main" id="{AB5C7E6B-47D0-0C4B-BC87-90F10A42F0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889EA-503F-4929-A5CC-3CD446A1F7BB}" type="slidenum">
              <a:rPr lang="de-DE" smtClean="0">
                <a:solidFill>
                  <a:schemeClr val="bg1"/>
                </a:solidFill>
              </a:rPr>
              <a:t>8</a:t>
            </a:fld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5C8E9FBB-51EA-BBEA-ABAF-87180B5B7E25}"/>
              </a:ext>
            </a:extLst>
          </p:cNvPr>
          <p:cNvSpPr txBox="1"/>
          <p:nvPr/>
        </p:nvSpPr>
        <p:spPr>
          <a:xfrm>
            <a:off x="8736196" y="612884"/>
            <a:ext cx="34558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Christopher Berg, Sebastian Richter, Aaron Zielstorff</a:t>
            </a:r>
            <a:endParaRPr lang="de-DE" sz="1200" dirty="0">
              <a:solidFill>
                <a:schemeClr val="bg1"/>
              </a:solidFill>
            </a:endParaRP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67DD8506-A801-027E-8838-72AE69689EE5}"/>
              </a:ext>
            </a:extLst>
          </p:cNvPr>
          <p:cNvSpPr txBox="1"/>
          <p:nvPr/>
        </p:nvSpPr>
        <p:spPr>
          <a:xfrm>
            <a:off x="53403" y="620135"/>
            <a:ext cx="34558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Prof. Dr.-Ing. Horst Schulte</a:t>
            </a:r>
            <a:endParaRPr lang="de-DE" sz="1200" dirty="0">
              <a:solidFill>
                <a:schemeClr val="bg1"/>
              </a:solidFill>
            </a:endParaRPr>
          </a:p>
        </p:txBody>
      </p:sp>
      <p:pic>
        <p:nvPicPr>
          <p:cNvPr id="29" name="Grafik 28">
            <a:extLst>
              <a:ext uri="{FF2B5EF4-FFF2-40B4-BE49-F238E27FC236}">
                <a16:creationId xmlns:a16="http://schemas.microsoft.com/office/drawing/2014/main" id="{726588C6-05AE-100B-6F95-532F1EFD77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65" y="6432021"/>
            <a:ext cx="704773" cy="213781"/>
          </a:xfrm>
          <a:prstGeom prst="rect">
            <a:avLst/>
          </a:prstGeom>
        </p:spPr>
      </p:pic>
      <p:sp>
        <p:nvSpPr>
          <p:cNvPr id="31" name="Textfeld 30">
            <a:extLst>
              <a:ext uri="{FF2B5EF4-FFF2-40B4-BE49-F238E27FC236}">
                <a16:creationId xmlns:a16="http://schemas.microsoft.com/office/drawing/2014/main" id="{93D0F98B-CCB8-EA12-E83D-0DF5DAC60559}"/>
              </a:ext>
            </a:extLst>
          </p:cNvPr>
          <p:cNvSpPr txBox="1"/>
          <p:nvPr/>
        </p:nvSpPr>
        <p:spPr>
          <a:xfrm>
            <a:off x="838197" y="1191873"/>
            <a:ext cx="52578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2.6 WEA Kennlinien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133B9984-080E-3959-18E0-9D944F3135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699" y="1561205"/>
            <a:ext cx="4577549" cy="3837466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0982DB98-A988-53BE-A54B-1DCDC4514E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2956" y="1561205"/>
            <a:ext cx="4640745" cy="3895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2988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hteck 19">
            <a:extLst>
              <a:ext uri="{FF2B5EF4-FFF2-40B4-BE49-F238E27FC236}">
                <a16:creationId xmlns:a16="http://schemas.microsoft.com/office/drawing/2014/main" id="{0A326710-251C-FF72-B852-9CF72453183E}"/>
              </a:ext>
            </a:extLst>
          </p:cNvPr>
          <p:cNvSpPr/>
          <p:nvPr/>
        </p:nvSpPr>
        <p:spPr>
          <a:xfrm>
            <a:off x="0" y="498190"/>
            <a:ext cx="12191998" cy="517109"/>
          </a:xfrm>
          <a:prstGeom prst="rect">
            <a:avLst/>
          </a:prstGeom>
          <a:solidFill>
            <a:srgbClr val="78B802"/>
          </a:solidFill>
          <a:ln>
            <a:solidFill>
              <a:srgbClr val="78B8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1CC50E63-447D-5543-B2D8-82D62DF963E7}"/>
              </a:ext>
            </a:extLst>
          </p:cNvPr>
          <p:cNvSpPr/>
          <p:nvPr/>
        </p:nvSpPr>
        <p:spPr>
          <a:xfrm>
            <a:off x="838199" y="6362964"/>
            <a:ext cx="11353799" cy="359454"/>
          </a:xfrm>
          <a:prstGeom prst="rect">
            <a:avLst/>
          </a:prstGeom>
          <a:solidFill>
            <a:srgbClr val="78B802"/>
          </a:solidFill>
          <a:ln>
            <a:solidFill>
              <a:srgbClr val="78B8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9C4C575-DA9A-6A3E-9C43-461710592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5044"/>
            <a:ext cx="10515600" cy="395982"/>
          </a:xfrm>
        </p:spPr>
        <p:txBody>
          <a:bodyPr>
            <a:normAutofit fontScale="90000"/>
          </a:bodyPr>
          <a:lstStyle/>
          <a:p>
            <a:r>
              <a:rPr lang="de-DE" sz="2400" b="1" dirty="0"/>
              <a:t>2. Theoretische Grundlagen</a:t>
            </a:r>
          </a:p>
        </p:txBody>
      </p:sp>
      <p:sp>
        <p:nvSpPr>
          <p:cNvPr id="16" name="Datumsplatzhalter 15">
            <a:extLst>
              <a:ext uri="{FF2B5EF4-FFF2-40B4-BE49-F238E27FC236}">
                <a16:creationId xmlns:a16="http://schemas.microsoft.com/office/drawing/2014/main" id="{854FD1D8-4A8A-3E2A-E04B-2491A1B347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5AD0D-7414-48CC-894E-FE2676CCE80D}" type="datetime1">
              <a:rPr lang="de-DE" smtClean="0">
                <a:solidFill>
                  <a:schemeClr val="bg1"/>
                </a:solidFill>
              </a:rPr>
              <a:t>09.02.2023</a:t>
            </a:fld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7" name="Fußzeilenplatzhalter 16">
            <a:extLst>
              <a:ext uri="{FF2B5EF4-FFF2-40B4-BE49-F238E27FC236}">
                <a16:creationId xmlns:a16="http://schemas.microsoft.com/office/drawing/2014/main" id="{397AA3AD-A32F-5040-3E74-4D113AA45F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Automation in regenerativen Energiesystemen</a:t>
            </a:r>
          </a:p>
        </p:txBody>
      </p:sp>
      <p:sp>
        <p:nvSpPr>
          <p:cNvPr id="18" name="Foliennummernplatzhalter 17">
            <a:extLst>
              <a:ext uri="{FF2B5EF4-FFF2-40B4-BE49-F238E27FC236}">
                <a16:creationId xmlns:a16="http://schemas.microsoft.com/office/drawing/2014/main" id="{AB5C7E6B-47D0-0C4B-BC87-90F10A42F0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889EA-503F-4929-A5CC-3CD446A1F7BB}" type="slidenum">
              <a:rPr lang="de-DE" smtClean="0">
                <a:solidFill>
                  <a:schemeClr val="bg1"/>
                </a:solidFill>
              </a:rPr>
              <a:t>9</a:t>
            </a:fld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5C8E9FBB-51EA-BBEA-ABAF-87180B5B7E25}"/>
              </a:ext>
            </a:extLst>
          </p:cNvPr>
          <p:cNvSpPr txBox="1"/>
          <p:nvPr/>
        </p:nvSpPr>
        <p:spPr>
          <a:xfrm>
            <a:off x="8736196" y="612884"/>
            <a:ext cx="34558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Christopher Berg, Sebastian Richter, Aaron Zielstorff</a:t>
            </a:r>
            <a:endParaRPr lang="de-DE" sz="1200" dirty="0">
              <a:solidFill>
                <a:schemeClr val="bg1"/>
              </a:solidFill>
            </a:endParaRP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67DD8506-A801-027E-8838-72AE69689EE5}"/>
              </a:ext>
            </a:extLst>
          </p:cNvPr>
          <p:cNvSpPr txBox="1"/>
          <p:nvPr/>
        </p:nvSpPr>
        <p:spPr>
          <a:xfrm>
            <a:off x="53403" y="620135"/>
            <a:ext cx="34558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Prof. Dr.-Ing. Horst Schulte</a:t>
            </a:r>
            <a:endParaRPr lang="de-DE" sz="1200" dirty="0">
              <a:solidFill>
                <a:schemeClr val="bg1"/>
              </a:solidFill>
            </a:endParaRPr>
          </a:p>
        </p:txBody>
      </p:sp>
      <p:pic>
        <p:nvPicPr>
          <p:cNvPr id="29" name="Grafik 28">
            <a:extLst>
              <a:ext uri="{FF2B5EF4-FFF2-40B4-BE49-F238E27FC236}">
                <a16:creationId xmlns:a16="http://schemas.microsoft.com/office/drawing/2014/main" id="{726588C6-05AE-100B-6F95-532F1EFD77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65" y="6432021"/>
            <a:ext cx="704773" cy="213781"/>
          </a:xfrm>
          <a:prstGeom prst="rect">
            <a:avLst/>
          </a:prstGeom>
        </p:spPr>
      </p:pic>
      <p:sp>
        <p:nvSpPr>
          <p:cNvPr id="31" name="Textfeld 30">
            <a:extLst>
              <a:ext uri="{FF2B5EF4-FFF2-40B4-BE49-F238E27FC236}">
                <a16:creationId xmlns:a16="http://schemas.microsoft.com/office/drawing/2014/main" id="{93D0F98B-CCB8-EA12-E83D-0DF5DAC60559}"/>
              </a:ext>
            </a:extLst>
          </p:cNvPr>
          <p:cNvSpPr txBox="1"/>
          <p:nvPr/>
        </p:nvSpPr>
        <p:spPr>
          <a:xfrm>
            <a:off x="838197" y="1191873"/>
            <a:ext cx="52578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2.7 Dimensionslose Rotorkennfelder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65AD7E59-F4ED-42C4-364F-66B8096091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633" y="1557200"/>
            <a:ext cx="4638451" cy="4795843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AC0AC2D0-EAE7-6FD3-6B89-120ADB9B62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3828" y="1557200"/>
            <a:ext cx="4646264" cy="4795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7949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TW_Praesentation.potx" id="{641E3694-0587-40FE-B088-F53AD3748AE5}" vid="{5BDB8432-2873-4B2E-A041-3301B476FF96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1048</Words>
  <Application>Microsoft Office PowerPoint</Application>
  <PresentationFormat>Breitbild</PresentationFormat>
  <Paragraphs>236</Paragraphs>
  <Slides>27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27</vt:i4>
      </vt:variant>
    </vt:vector>
  </HeadingPairs>
  <TitlesOfParts>
    <vt:vector size="31" baseType="lpstr">
      <vt:lpstr>Arial</vt:lpstr>
      <vt:lpstr>Calibri</vt:lpstr>
      <vt:lpstr>Calibri Light</vt:lpstr>
      <vt:lpstr>Office</vt:lpstr>
      <vt:lpstr>AutoRS</vt:lpstr>
      <vt:lpstr>Gliederung</vt:lpstr>
      <vt:lpstr>2. Theoretische Grundlagen</vt:lpstr>
      <vt:lpstr>2. Theoretische Grundlagen</vt:lpstr>
      <vt:lpstr>2. Theoretische Grundlagen</vt:lpstr>
      <vt:lpstr>2. Theoretische Grundlagen</vt:lpstr>
      <vt:lpstr>2. Theoretische Grundlagen</vt:lpstr>
      <vt:lpstr>2. Theoretische Grundlagen</vt:lpstr>
      <vt:lpstr>2. Theoretische Grundlagen</vt:lpstr>
      <vt:lpstr>1. Einleitung</vt:lpstr>
      <vt:lpstr>3. Modellierung des Antriebsstrangs</vt:lpstr>
      <vt:lpstr>3. Modellierung des Antriebsstrangs</vt:lpstr>
      <vt:lpstr>4. Modellierung von Rotorblatt und Turm</vt:lpstr>
      <vt:lpstr>4. Modellierung von Rotorblatt und Turm</vt:lpstr>
      <vt:lpstr>4. Modellierung von Rotorblatt und Turm</vt:lpstr>
      <vt:lpstr>4. Modellierung von Rotorblatt und Turm</vt:lpstr>
      <vt:lpstr>5. Erstellung des Gesamtmodells</vt:lpstr>
      <vt:lpstr>6. Momentenregelung des Antriebsstrangs</vt:lpstr>
      <vt:lpstr>6. Momentenregelung des Antriebsstrangs</vt:lpstr>
      <vt:lpstr>6. Momentenregelung des Antriebsstrangs</vt:lpstr>
      <vt:lpstr>6. Momentenregelung des Antriebsstrangs</vt:lpstr>
      <vt:lpstr>6. Momentenregelung des Antriebsstrangs</vt:lpstr>
      <vt:lpstr>6. Momentenregelung des Antriebsstrangs</vt:lpstr>
      <vt:lpstr>6. Momentenregelung des Antriebsstrangs</vt:lpstr>
      <vt:lpstr>6. Momentenregelung des Antriebsstrangs</vt:lpstr>
      <vt:lpstr>6. Momentenregelung des Antriebsstrangs</vt:lpstr>
      <vt:lpstr>7. Ausblick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Aaron Zielstorff</dc:creator>
  <cp:lastModifiedBy>Aaron Zielstorff</cp:lastModifiedBy>
  <cp:revision>61</cp:revision>
  <dcterms:created xsi:type="dcterms:W3CDTF">2023-02-09T07:19:40Z</dcterms:created>
  <dcterms:modified xsi:type="dcterms:W3CDTF">2023-02-09T19:49:34Z</dcterms:modified>
</cp:coreProperties>
</file>